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5"/>
  </p:notesMasterIdLst>
  <p:handoutMasterIdLst>
    <p:handoutMasterId r:id="rId16"/>
  </p:handoutMasterIdLst>
  <p:sldIdLst>
    <p:sldId id="547" r:id="rId2"/>
    <p:sldId id="550" r:id="rId3"/>
    <p:sldId id="810" r:id="rId4"/>
    <p:sldId id="811" r:id="rId5"/>
    <p:sldId id="806" r:id="rId6"/>
    <p:sldId id="812" r:id="rId7"/>
    <p:sldId id="807" r:id="rId8"/>
    <p:sldId id="808" r:id="rId9"/>
    <p:sldId id="813" r:id="rId10"/>
    <p:sldId id="562" r:id="rId11"/>
    <p:sldId id="554" r:id="rId12"/>
    <p:sldId id="552" r:id="rId13"/>
    <p:sldId id="553"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93" autoAdjust="0"/>
    <p:restoredTop sz="94660"/>
  </p:normalViewPr>
  <p:slideViewPr>
    <p:cSldViewPr>
      <p:cViewPr varScale="1">
        <p:scale>
          <a:sx n="109" d="100"/>
          <a:sy n="109" d="100"/>
        </p:scale>
        <p:origin x="1296" y="126"/>
      </p:cViewPr>
      <p:guideLst>
        <p:guide orient="horz" pos="2160"/>
        <p:guide pos="2880"/>
      </p:guideLst>
    </p:cSldViewPr>
  </p:slideViewPr>
  <p:notesTextViewPr>
    <p:cViewPr>
      <p:scale>
        <a:sx n="100" d="100"/>
        <a:sy n="100" d="100"/>
      </p:scale>
      <p:origin x="0" y="0"/>
    </p:cViewPr>
  </p:notesTextViewPr>
  <p:notesViewPr>
    <p:cSldViewPr>
      <p:cViewPr varScale="1">
        <p:scale>
          <a:sx n="90" d="100"/>
          <a:sy n="90" d="100"/>
        </p:scale>
        <p:origin x="-373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2E8B3F-6C5A-4B25-BF01-B9CB9706263B}" type="datetimeFigureOut">
              <a:rPr lang="en-CA" smtClean="0"/>
              <a:t>2019-07-08</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7/8/2019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Protecting pointers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Protecting pointers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how to protect pointers</a:t>
            </a: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Understand how to protect pointers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Revisiting pointers</a:t>
            </a:r>
            <a:endParaRPr lang="en-CA" dirty="0">
              <a:latin typeface="Consolas" panose="020B0609020204030204" pitchFamily="49" charset="0"/>
            </a:endParaRPr>
          </a:p>
        </p:txBody>
      </p:sp>
      <p:sp>
        <p:nvSpPr>
          <p:cNvPr id="3" name="Content Placeholder 2"/>
          <p:cNvSpPr>
            <a:spLocks noGrp="1"/>
          </p:cNvSpPr>
          <p:nvPr>
            <p:ph idx="1"/>
          </p:nvPr>
        </p:nvSpPr>
        <p:spPr/>
        <p:txBody>
          <a:bodyPr/>
          <a:lstStyle/>
          <a:p>
            <a:r>
              <a:rPr lang="en-US" dirty="0" smtClean="0"/>
              <a:t>A variable may be changed either directly or by changing what is at the corresponding address:</a:t>
            </a:r>
          </a:p>
          <a:p>
            <a:pPr marL="800100" lvl="2" indent="0">
              <a:buNone/>
            </a:pPr>
            <a:r>
              <a:rPr lang="en-US" sz="1400" dirty="0">
                <a:latin typeface="Consolas" panose="020B0609020204030204" pitchFamily="49" charset="0"/>
              </a:rPr>
              <a:t>#include &lt;</a:t>
            </a:r>
            <a:r>
              <a:rPr lang="en-US" sz="1400" dirty="0" err="1">
                <a:latin typeface="Consolas" panose="020B0609020204030204" pitchFamily="49" charset="0"/>
              </a:rPr>
              <a:t>iostream</a:t>
            </a:r>
            <a:r>
              <a:rPr lang="en-US" sz="1400" dirty="0">
                <a:latin typeface="Consolas" panose="020B0609020204030204" pitchFamily="49" charset="0"/>
              </a:rPr>
              <a:t>&gt;</a:t>
            </a:r>
          </a:p>
          <a:p>
            <a:pPr marL="800100" lvl="2" indent="0">
              <a:buNone/>
            </a:pPr>
            <a:endParaRPr lang="en-US" sz="1400" dirty="0">
              <a:latin typeface="Consolas" panose="020B0609020204030204" pitchFamily="49" charset="0"/>
            </a:endParaRP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main();</a:t>
            </a:r>
            <a:endParaRPr lang="en-CA" sz="1400" dirty="0">
              <a:latin typeface="Consolas" panose="020B0609020204030204" pitchFamily="49" charset="0"/>
            </a:endParaRPr>
          </a:p>
          <a:p>
            <a:pPr marL="800100" lvl="2" indent="0">
              <a:buNone/>
            </a:pPr>
            <a:endParaRPr lang="en-CA" sz="1400" dirty="0">
              <a:latin typeface="Consolas" panose="020B0609020204030204" pitchFamily="49" charset="0"/>
            </a:endParaRPr>
          </a:p>
          <a:p>
            <a:pPr marL="800100" lvl="2" indent="0">
              <a:buNone/>
            </a:pPr>
            <a:r>
              <a:rPr lang="en-CA" sz="1400" dirty="0" err="1">
                <a:latin typeface="Consolas" panose="020B0609020204030204" pitchFamily="49" charset="0"/>
              </a:rPr>
              <a:t>int</a:t>
            </a:r>
            <a:r>
              <a:rPr lang="en-CA" sz="1400" dirty="0">
                <a:latin typeface="Consolas" panose="020B0609020204030204" pitchFamily="49" charset="0"/>
              </a:rPr>
              <a:t> main() {</a:t>
            </a:r>
          </a:p>
          <a:p>
            <a:pPr marL="800100" lvl="2" indent="0">
              <a:buNone/>
            </a:pPr>
            <a:r>
              <a:rPr lang="en-CA" sz="1400" dirty="0">
                <a:latin typeface="Consolas" panose="020B0609020204030204" pitchFamily="49" charset="0"/>
              </a:rPr>
              <a:t>    </a:t>
            </a:r>
            <a:r>
              <a:rPr lang="en-CA" sz="1400" dirty="0" err="1">
                <a:latin typeface="Consolas" panose="020B0609020204030204" pitchFamily="49" charset="0"/>
              </a:rPr>
              <a:t>int</a:t>
            </a:r>
            <a:r>
              <a:rPr lang="en-CA" sz="1400" dirty="0">
                <a:latin typeface="Consolas" panose="020B0609020204030204" pitchFamily="49" charset="0"/>
              </a:rPr>
              <a:t>    x{42};</a:t>
            </a:r>
          </a:p>
          <a:p>
            <a:pPr marL="800100" lvl="2" indent="0">
              <a:buNone/>
            </a:pPr>
            <a:r>
              <a:rPr lang="en-CA" sz="1400" dirty="0">
                <a:latin typeface="Consolas" panose="020B0609020204030204" pitchFamily="49" charset="0"/>
              </a:rPr>
              <a:t>    </a:t>
            </a:r>
            <a:r>
              <a:rPr lang="en-CA" sz="1400" dirty="0" err="1">
                <a:latin typeface="Consolas" panose="020B0609020204030204" pitchFamily="49" charset="0"/>
              </a:rPr>
              <a:t>int</a:t>
            </a:r>
            <a:r>
              <a:rPr lang="en-CA" sz="1400" dirty="0">
                <a:latin typeface="Consolas" panose="020B0609020204030204" pitchFamily="49" charset="0"/>
              </a:rPr>
              <a:t> *</a:t>
            </a:r>
            <a:r>
              <a:rPr lang="en-CA" sz="1400" dirty="0" err="1">
                <a:latin typeface="Consolas" panose="020B0609020204030204" pitchFamily="49" charset="0"/>
              </a:rPr>
              <a:t>p_x</a:t>
            </a:r>
            <a:r>
              <a:rPr lang="en-CA" sz="1400" dirty="0">
                <a:latin typeface="Consolas" panose="020B0609020204030204" pitchFamily="49" charset="0"/>
              </a:rPr>
              <a:t>{&amp;x};</a:t>
            </a:r>
          </a:p>
          <a:p>
            <a:pPr marL="800100" lvl="2" indent="0">
              <a:buNone/>
            </a:pPr>
            <a:endParaRPr lang="en-CA" sz="1400" dirty="0">
              <a:latin typeface="Consolas" panose="020B0609020204030204" pitchFamily="49" charset="0"/>
            </a:endParaRPr>
          </a:p>
          <a:p>
            <a:pPr marL="800100" lvl="2" indent="0">
              <a:buNone/>
            </a:pPr>
            <a:r>
              <a:rPr lang="en-CA" sz="1400" dirty="0" smtClean="0">
                <a:latin typeface="Consolas" panose="020B0609020204030204" pitchFamily="49" charset="0"/>
              </a:rPr>
              <a:t>    </a:t>
            </a:r>
            <a:r>
              <a:rPr lang="en-CA" sz="1400" dirty="0" err="1" smtClean="0">
                <a:latin typeface="Consolas" panose="020B0609020204030204" pitchFamily="49" charset="0"/>
              </a:rPr>
              <a:t>std</a:t>
            </a:r>
            <a:r>
              <a:rPr lang="en-CA" sz="1400" dirty="0">
                <a:latin typeface="Consolas" panose="020B0609020204030204" pitchFamily="49" charset="0"/>
              </a:rPr>
              <a:t>::</a:t>
            </a:r>
            <a:r>
              <a:rPr lang="en-CA" sz="1400" dirty="0" err="1">
                <a:latin typeface="Consolas" panose="020B0609020204030204" pitchFamily="49" charset="0"/>
              </a:rPr>
              <a:t>cout</a:t>
            </a:r>
            <a:r>
              <a:rPr lang="en-CA" sz="1400" dirty="0">
                <a:latin typeface="Consolas" panose="020B0609020204030204" pitchFamily="49" charset="0"/>
              </a:rPr>
              <a:t> &lt;&lt; *</a:t>
            </a:r>
            <a:r>
              <a:rPr lang="en-CA" sz="1400" dirty="0" err="1">
                <a:latin typeface="Consolas" panose="020B0609020204030204" pitchFamily="49" charset="0"/>
              </a:rPr>
              <a:t>p_x</a:t>
            </a:r>
            <a:r>
              <a:rPr lang="en-CA" sz="1400" dirty="0">
                <a:latin typeface="Consolas" panose="020B0609020204030204" pitchFamily="49" charset="0"/>
              </a:rPr>
              <a:t> &lt;&lt; " == " &lt;&lt; x &lt;&lt; </a:t>
            </a:r>
            <a:r>
              <a:rPr lang="en-CA" sz="1400" dirty="0" err="1">
                <a:latin typeface="Consolas" panose="020B0609020204030204" pitchFamily="49" charset="0"/>
              </a:rPr>
              <a:t>std</a:t>
            </a:r>
            <a:r>
              <a:rPr lang="en-CA" sz="1400" dirty="0">
                <a:latin typeface="Consolas" panose="020B0609020204030204" pitchFamily="49" charset="0"/>
              </a:rPr>
              <a:t>::</a:t>
            </a:r>
            <a:r>
              <a:rPr lang="en-CA" sz="1400" dirty="0" err="1">
                <a:latin typeface="Consolas" panose="020B0609020204030204" pitchFamily="49" charset="0"/>
              </a:rPr>
              <a:t>endl</a:t>
            </a:r>
            <a:r>
              <a:rPr lang="en-CA" sz="1400" dirty="0">
                <a:latin typeface="Consolas" panose="020B0609020204030204" pitchFamily="49" charset="0"/>
              </a:rPr>
              <a:t>;</a:t>
            </a:r>
          </a:p>
          <a:p>
            <a:pPr marL="800100" lvl="2" indent="0">
              <a:buNone/>
            </a:pPr>
            <a:endParaRPr lang="en-CA" sz="1400" dirty="0">
              <a:latin typeface="Consolas" panose="020B0609020204030204" pitchFamily="49" charset="0"/>
            </a:endParaRPr>
          </a:p>
          <a:p>
            <a:pPr marL="800100" lvl="2" indent="0">
              <a:buNone/>
            </a:pPr>
            <a:r>
              <a:rPr lang="en-CA" sz="1400" dirty="0" smtClean="0">
                <a:latin typeface="Consolas" panose="020B0609020204030204" pitchFamily="49" charset="0"/>
              </a:rPr>
              <a:t>    </a:t>
            </a:r>
            <a:r>
              <a:rPr lang="en-CA" sz="1400" dirty="0">
                <a:latin typeface="Consolas" panose="020B0609020204030204" pitchFamily="49" charset="0"/>
              </a:rPr>
              <a:t>// </a:t>
            </a:r>
            <a:r>
              <a:rPr lang="en-CA" sz="1400" dirty="0" smtClean="0">
                <a:latin typeface="Consolas" panose="020B0609020204030204" pitchFamily="49" charset="0"/>
              </a:rPr>
              <a:t>We can change the value </a:t>
            </a:r>
            <a:r>
              <a:rPr lang="en-CA" sz="1400" dirty="0">
                <a:latin typeface="Consolas" panose="020B0609020204030204" pitchFamily="49" charset="0"/>
              </a:rPr>
              <a:t>of </a:t>
            </a:r>
            <a:r>
              <a:rPr lang="en-CA" sz="1400" dirty="0" smtClean="0">
                <a:latin typeface="Consolas" panose="020B0609020204030204" pitchFamily="49" charset="0"/>
              </a:rPr>
              <a:t>'x</a:t>
            </a:r>
            <a:r>
              <a:rPr lang="en-CA" sz="1400" dirty="0">
                <a:latin typeface="Consolas" panose="020B0609020204030204" pitchFamily="49" charset="0"/>
              </a:rPr>
              <a:t>' via '</a:t>
            </a:r>
            <a:r>
              <a:rPr lang="en-CA" sz="1400" dirty="0" err="1">
                <a:latin typeface="Consolas" panose="020B0609020204030204" pitchFamily="49" charset="0"/>
              </a:rPr>
              <a:t>p_x</a:t>
            </a:r>
            <a:r>
              <a:rPr lang="en-CA" sz="1400" dirty="0">
                <a:latin typeface="Consolas" panose="020B0609020204030204" pitchFamily="49" charset="0"/>
              </a:rPr>
              <a:t>'</a:t>
            </a:r>
            <a:r>
              <a:rPr lang="en-CA" sz="1400" dirty="0" smtClean="0">
                <a:latin typeface="Consolas" panose="020B0609020204030204" pitchFamily="49" charset="0"/>
              </a:rPr>
              <a:t>  </a:t>
            </a:r>
          </a:p>
          <a:p>
            <a:pPr marL="800100" lvl="2" indent="0">
              <a:buNone/>
            </a:pPr>
            <a:r>
              <a:rPr lang="en-CA" sz="1400" dirty="0">
                <a:latin typeface="Consolas" panose="020B0609020204030204" pitchFamily="49" charset="0"/>
              </a:rPr>
              <a:t> </a:t>
            </a:r>
            <a:r>
              <a:rPr lang="en-CA" sz="1400" dirty="0" smtClean="0">
                <a:latin typeface="Consolas" panose="020B0609020204030204" pitchFamily="49" charset="0"/>
              </a:rPr>
              <a:t>   </a:t>
            </a:r>
            <a:r>
              <a:rPr lang="en-CA" sz="1400" dirty="0">
                <a:latin typeface="Consolas" panose="020B0609020204030204" pitchFamily="49" charset="0"/>
              </a:rPr>
              <a:t>*</a:t>
            </a:r>
            <a:r>
              <a:rPr lang="en-CA" sz="1400" dirty="0" err="1">
                <a:latin typeface="Consolas" panose="020B0609020204030204" pitchFamily="49" charset="0"/>
              </a:rPr>
              <a:t>p_x</a:t>
            </a:r>
            <a:r>
              <a:rPr lang="en-CA" sz="1400" dirty="0">
                <a:latin typeface="Consolas" panose="020B0609020204030204" pitchFamily="49" charset="0"/>
              </a:rPr>
              <a:t> = 91</a:t>
            </a:r>
            <a:r>
              <a:rPr lang="en-CA" sz="1400" dirty="0" smtClean="0">
                <a:latin typeface="Consolas" panose="020B0609020204030204" pitchFamily="49" charset="0"/>
              </a:rPr>
              <a:t>;    // Assign to what is at this address the value 91</a:t>
            </a:r>
            <a:endParaRPr lang="en-CA" sz="1400" dirty="0">
              <a:latin typeface="Consolas" panose="020B0609020204030204" pitchFamily="49" charset="0"/>
            </a:endParaRPr>
          </a:p>
          <a:p>
            <a:pPr marL="800100" lvl="2" indent="0">
              <a:buNone/>
            </a:pPr>
            <a:r>
              <a:rPr lang="en-CA" sz="1400" dirty="0">
                <a:latin typeface="Consolas" panose="020B0609020204030204" pitchFamily="49" charset="0"/>
              </a:rPr>
              <a:t>    </a:t>
            </a:r>
            <a:r>
              <a:rPr lang="en-CA" sz="1400" dirty="0" err="1">
                <a:latin typeface="Consolas" panose="020B0609020204030204" pitchFamily="49" charset="0"/>
              </a:rPr>
              <a:t>std</a:t>
            </a:r>
            <a:r>
              <a:rPr lang="en-CA" sz="1400" dirty="0">
                <a:latin typeface="Consolas" panose="020B0609020204030204" pitchFamily="49" charset="0"/>
              </a:rPr>
              <a:t>::</a:t>
            </a:r>
            <a:r>
              <a:rPr lang="en-CA" sz="1400" dirty="0" err="1">
                <a:latin typeface="Consolas" panose="020B0609020204030204" pitchFamily="49" charset="0"/>
              </a:rPr>
              <a:t>cout</a:t>
            </a:r>
            <a:r>
              <a:rPr lang="en-CA" sz="1400" dirty="0">
                <a:latin typeface="Consolas" panose="020B0609020204030204" pitchFamily="49" charset="0"/>
              </a:rPr>
              <a:t> &lt;&lt; *</a:t>
            </a:r>
            <a:r>
              <a:rPr lang="en-CA" sz="1400" dirty="0" err="1">
                <a:latin typeface="Consolas" panose="020B0609020204030204" pitchFamily="49" charset="0"/>
              </a:rPr>
              <a:t>p_x</a:t>
            </a:r>
            <a:r>
              <a:rPr lang="en-CA" sz="1400" dirty="0">
                <a:latin typeface="Consolas" panose="020B0609020204030204" pitchFamily="49" charset="0"/>
              </a:rPr>
              <a:t> &lt;&lt; " == " &lt;&lt; x &lt;&lt; </a:t>
            </a:r>
            <a:r>
              <a:rPr lang="en-CA" sz="1400" dirty="0" err="1">
                <a:latin typeface="Consolas" panose="020B0609020204030204" pitchFamily="49" charset="0"/>
              </a:rPr>
              <a:t>std</a:t>
            </a:r>
            <a:r>
              <a:rPr lang="en-CA" sz="1400" dirty="0">
                <a:latin typeface="Consolas" panose="020B0609020204030204" pitchFamily="49" charset="0"/>
              </a:rPr>
              <a:t>::</a:t>
            </a:r>
            <a:r>
              <a:rPr lang="en-CA" sz="1400" dirty="0" err="1">
                <a:latin typeface="Consolas" panose="020B0609020204030204" pitchFamily="49" charset="0"/>
              </a:rPr>
              <a:t>endl</a:t>
            </a:r>
            <a:r>
              <a:rPr lang="en-CA" sz="1400" dirty="0">
                <a:latin typeface="Consolas" panose="020B0609020204030204" pitchFamily="49" charset="0"/>
              </a:rPr>
              <a:t>;</a:t>
            </a:r>
          </a:p>
          <a:p>
            <a:pPr marL="800100" lvl="2" indent="0">
              <a:buNone/>
            </a:pPr>
            <a:endParaRPr lang="en-CA" sz="1400" dirty="0">
              <a:latin typeface="Consolas" panose="020B0609020204030204" pitchFamily="49" charset="0"/>
            </a:endParaRPr>
          </a:p>
          <a:p>
            <a:pPr marL="800100" lvl="2" indent="0">
              <a:buNone/>
            </a:pPr>
            <a:r>
              <a:rPr lang="en-CA" sz="1400" dirty="0">
                <a:latin typeface="Consolas" panose="020B0609020204030204" pitchFamily="49" charset="0"/>
              </a:rPr>
              <a:t>    return 0;</a:t>
            </a:r>
          </a:p>
          <a:p>
            <a:pPr marL="800100" lvl="2" indent="0">
              <a:buNone/>
            </a:pPr>
            <a:r>
              <a:rPr lang="en-US" sz="1400" dirty="0" smtClean="0">
                <a:latin typeface="Consolas" panose="020B0609020204030204" pitchFamily="49" charset="0"/>
              </a:rPr>
              <a:t>}</a:t>
            </a:r>
            <a:endParaRPr lang="en-CA" sz="1400" dirty="0">
              <a:latin typeface="Consolas" panose="020B0609020204030204" pitchFamily="49" charset="0"/>
            </a:endParaRPr>
          </a:p>
        </p:txBody>
      </p:sp>
      <p:sp>
        <p:nvSpPr>
          <p:cNvPr id="5" name="Rectangle 4"/>
          <p:cNvSpPr/>
          <p:nvPr/>
        </p:nvSpPr>
        <p:spPr>
          <a:xfrm>
            <a:off x="5580112" y="5847060"/>
            <a:ext cx="1656184" cy="923330"/>
          </a:xfrm>
          <a:prstGeom prst="rect">
            <a:avLst/>
          </a:prstGeom>
        </p:spPr>
        <p:txBody>
          <a:bodyPr wrap="square">
            <a:spAutoFit/>
          </a:bodyPr>
          <a:lstStyle/>
          <a:p>
            <a:r>
              <a:rPr lang="en-CA" dirty="0" smtClean="0">
                <a:solidFill>
                  <a:srgbClr val="0070C0"/>
                </a:solidFill>
                <a:latin typeface="Georgia" panose="02040502050405020303" pitchFamily="18" charset="0"/>
              </a:rPr>
              <a:t>Output:</a:t>
            </a:r>
          </a:p>
          <a:p>
            <a:r>
              <a:rPr lang="en-CA" dirty="0" smtClean="0">
                <a:solidFill>
                  <a:srgbClr val="0070C0"/>
                </a:solidFill>
                <a:latin typeface="Consolas" panose="020B0609020204030204" pitchFamily="49" charset="0"/>
              </a:rPr>
              <a:t>   42 == 42</a:t>
            </a:r>
          </a:p>
          <a:p>
            <a:r>
              <a:rPr lang="en-CA" dirty="0">
                <a:solidFill>
                  <a:srgbClr val="0070C0"/>
                </a:solidFill>
                <a:latin typeface="Consolas" panose="020B0609020204030204" pitchFamily="49" charset="0"/>
              </a:rPr>
              <a:t> </a:t>
            </a:r>
            <a:r>
              <a:rPr lang="en-CA" dirty="0" smtClean="0">
                <a:solidFill>
                  <a:srgbClr val="0070C0"/>
                </a:solidFill>
                <a:latin typeface="Consolas" panose="020B0609020204030204" pitchFamily="49" charset="0"/>
              </a:rPr>
              <a:t>  </a:t>
            </a:r>
            <a:r>
              <a:rPr lang="en-CA" dirty="0" smtClean="0">
                <a:solidFill>
                  <a:srgbClr val="0070C0"/>
                </a:solidFill>
                <a:latin typeface="Consolas" panose="020B0609020204030204" pitchFamily="49" charset="0"/>
              </a:rPr>
              <a:t>91 == 91</a:t>
            </a:r>
            <a:endParaRPr lang="en-CA" dirty="0" smtClean="0">
              <a:solidFill>
                <a:srgbClr val="0070C0"/>
              </a:solidFill>
              <a:latin typeface="Consolas" panose="020B0609020204030204" pitchFamily="49" charset="0"/>
            </a:endParaRPr>
          </a:p>
        </p:txBody>
      </p:sp>
    </p:spTree>
    <p:extLst>
      <p:ext uri="{BB962C8B-B14F-4D97-AF65-F5344CB8AC3E}">
        <p14:creationId xmlns:p14="http://schemas.microsoft.com/office/powerpoint/2010/main" val="4141790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Revisiting </a:t>
            </a:r>
            <a:r>
              <a:rPr lang="en-US" dirty="0" err="1" smtClean="0">
                <a:latin typeface="Consolas" panose="020B0609020204030204" pitchFamily="49" charset="0"/>
              </a:rPr>
              <a:t>const</a:t>
            </a:r>
            <a:endParaRPr lang="en-CA" dirty="0">
              <a:latin typeface="Consolas" panose="020B0609020204030204" pitchFamily="49" charset="0"/>
            </a:endParaRPr>
          </a:p>
        </p:txBody>
      </p:sp>
      <p:sp>
        <p:nvSpPr>
          <p:cNvPr id="3" name="Content Placeholder 2"/>
          <p:cNvSpPr>
            <a:spLocks noGrp="1"/>
          </p:cNvSpPr>
          <p:nvPr>
            <p:ph idx="1"/>
          </p:nvPr>
        </p:nvSpPr>
        <p:spPr/>
        <p:txBody>
          <a:bodyPr/>
          <a:lstStyle/>
          <a:p>
            <a:r>
              <a:rPr lang="en-US" dirty="0" smtClean="0"/>
              <a:t>A variable declared </a:t>
            </a:r>
            <a:r>
              <a:rPr lang="en-US" dirty="0" err="1" smtClean="0">
                <a:latin typeface="Consolas" panose="020B0609020204030204" pitchFamily="49" charset="0"/>
              </a:rPr>
              <a:t>const</a:t>
            </a:r>
            <a:r>
              <a:rPr lang="en-US" dirty="0" smtClean="0"/>
              <a:t> cannot be reassigned:</a:t>
            </a:r>
          </a:p>
          <a:p>
            <a:pPr marL="800100" lvl="2" indent="0">
              <a:buNone/>
            </a:pPr>
            <a:r>
              <a:rPr lang="en-US" sz="1400" dirty="0">
                <a:latin typeface="Consolas" panose="020B0609020204030204" pitchFamily="49" charset="0"/>
              </a:rPr>
              <a:t>#include &lt;</a:t>
            </a:r>
            <a:r>
              <a:rPr lang="en-US" sz="1400" dirty="0" err="1">
                <a:latin typeface="Consolas" panose="020B0609020204030204" pitchFamily="49" charset="0"/>
              </a:rPr>
              <a:t>iostream</a:t>
            </a:r>
            <a:r>
              <a:rPr lang="en-US" sz="1400" dirty="0">
                <a:latin typeface="Consolas" panose="020B0609020204030204" pitchFamily="49" charset="0"/>
              </a:rPr>
              <a:t>&gt;</a:t>
            </a:r>
          </a:p>
          <a:p>
            <a:pPr marL="800100" lvl="2" indent="0">
              <a:buNone/>
            </a:pPr>
            <a:endParaRPr lang="en-US" sz="1400" dirty="0">
              <a:latin typeface="Consolas" panose="020B0609020204030204" pitchFamily="49" charset="0"/>
            </a:endParaRP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main();</a:t>
            </a:r>
            <a:endParaRPr lang="en-CA" sz="1400" dirty="0">
              <a:latin typeface="Consolas" panose="020B0609020204030204" pitchFamily="49" charset="0"/>
            </a:endParaRPr>
          </a:p>
          <a:p>
            <a:pPr marL="800100" lvl="2" indent="0">
              <a:buNone/>
            </a:pPr>
            <a:endParaRPr lang="en-CA" sz="1400" dirty="0">
              <a:latin typeface="Consolas" panose="020B0609020204030204" pitchFamily="49" charset="0"/>
            </a:endParaRPr>
          </a:p>
          <a:p>
            <a:pPr marL="800100" lvl="2" indent="0">
              <a:buNone/>
            </a:pPr>
            <a:r>
              <a:rPr lang="en-CA" sz="1400" dirty="0" err="1">
                <a:latin typeface="Consolas" panose="020B0609020204030204" pitchFamily="49" charset="0"/>
              </a:rPr>
              <a:t>int</a:t>
            </a:r>
            <a:r>
              <a:rPr lang="en-CA" sz="1400" dirty="0">
                <a:latin typeface="Consolas" panose="020B0609020204030204" pitchFamily="49" charset="0"/>
              </a:rPr>
              <a:t> main() {</a:t>
            </a:r>
          </a:p>
          <a:p>
            <a:pPr marL="800100" lvl="2" indent="0">
              <a:buNone/>
            </a:pPr>
            <a:r>
              <a:rPr lang="en-CA" sz="1400" dirty="0">
                <a:latin typeface="Consolas" panose="020B0609020204030204" pitchFamily="49" charset="0"/>
              </a:rPr>
              <a:t>    </a:t>
            </a:r>
            <a:r>
              <a:rPr lang="en-CA" sz="1400" dirty="0" err="1">
                <a:latin typeface="Consolas" panose="020B0609020204030204" pitchFamily="49" charset="0"/>
              </a:rPr>
              <a:t>int</a:t>
            </a:r>
            <a:r>
              <a:rPr lang="en-CA" sz="1400" dirty="0">
                <a:latin typeface="Consolas" panose="020B0609020204030204" pitchFamily="49" charset="0"/>
              </a:rPr>
              <a:t> m{42};</a:t>
            </a:r>
          </a:p>
          <a:p>
            <a:pPr marL="800100" lvl="2" indent="0">
              <a:buNone/>
            </a:pPr>
            <a:r>
              <a:rPr lang="en-CA" sz="1400" dirty="0">
                <a:latin typeface="Consolas" panose="020B0609020204030204" pitchFamily="49" charset="0"/>
              </a:rPr>
              <a:t>    </a:t>
            </a:r>
            <a:r>
              <a:rPr lang="en-CA" sz="1400" dirty="0" err="1">
                <a:latin typeface="Consolas" panose="020B0609020204030204" pitchFamily="49" charset="0"/>
              </a:rPr>
              <a:t>int</a:t>
            </a:r>
            <a:r>
              <a:rPr lang="en-CA" sz="1400" dirty="0">
                <a:latin typeface="Consolas" panose="020B0609020204030204" pitchFamily="49" charset="0"/>
              </a:rPr>
              <a:t> </a:t>
            </a:r>
            <a:r>
              <a:rPr lang="en-CA" sz="1400" dirty="0" err="1">
                <a:latin typeface="Consolas" panose="020B0609020204030204" pitchFamily="49" charset="0"/>
              </a:rPr>
              <a:t>const</a:t>
            </a:r>
            <a:r>
              <a:rPr lang="en-CA" sz="1400" dirty="0">
                <a:latin typeface="Consolas" panose="020B0609020204030204" pitchFamily="49" charset="0"/>
              </a:rPr>
              <a:t> n{91};</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++m;</a:t>
            </a:r>
            <a:endParaRPr lang="en-CA" sz="1400" dirty="0">
              <a:latin typeface="Consolas" panose="020B0609020204030204" pitchFamily="49" charset="0"/>
            </a:endParaRPr>
          </a:p>
          <a:p>
            <a:pPr marL="800100" lvl="2" indent="0">
              <a:buNone/>
            </a:pPr>
            <a:r>
              <a:rPr lang="en-CA" sz="1400" dirty="0">
                <a:latin typeface="Consolas" panose="020B0609020204030204" pitchFamily="49" charset="0"/>
              </a:rPr>
              <a:t>    </a:t>
            </a:r>
            <a:r>
              <a:rPr lang="en-CA" sz="1400" dirty="0" err="1">
                <a:latin typeface="Consolas" panose="020B0609020204030204" pitchFamily="49" charset="0"/>
              </a:rPr>
              <a:t>std</a:t>
            </a:r>
            <a:r>
              <a:rPr lang="en-CA" sz="1400" dirty="0">
                <a:latin typeface="Consolas" panose="020B0609020204030204" pitchFamily="49" charset="0"/>
              </a:rPr>
              <a:t>::</a:t>
            </a:r>
            <a:r>
              <a:rPr lang="en-CA" sz="1400" dirty="0" err="1">
                <a:latin typeface="Consolas" panose="020B0609020204030204" pitchFamily="49" charset="0"/>
              </a:rPr>
              <a:t>cout</a:t>
            </a:r>
            <a:r>
              <a:rPr lang="en-CA" sz="1400" dirty="0">
                <a:latin typeface="Consolas" panose="020B0609020204030204" pitchFamily="49" charset="0"/>
              </a:rPr>
              <a:t> &lt;&lt; "m == " &lt;&lt; m &lt;&lt; </a:t>
            </a:r>
            <a:r>
              <a:rPr lang="en-CA" sz="1400" dirty="0" err="1">
                <a:latin typeface="Consolas" panose="020B0609020204030204" pitchFamily="49" charset="0"/>
              </a:rPr>
              <a:t>std</a:t>
            </a:r>
            <a:r>
              <a:rPr lang="en-CA" sz="1400" dirty="0">
                <a:latin typeface="Consolas" panose="020B0609020204030204" pitchFamily="49" charset="0"/>
              </a:rPr>
              <a:t>::</a:t>
            </a:r>
            <a:r>
              <a:rPr lang="en-CA" sz="1400" dirty="0" err="1">
                <a:latin typeface="Consolas" panose="020B0609020204030204" pitchFamily="49" charset="0"/>
              </a:rPr>
              <a:t>endl</a:t>
            </a:r>
            <a:r>
              <a:rPr lang="en-CA" sz="1400" dirty="0">
                <a:latin typeface="Consolas" panose="020B0609020204030204" pitchFamily="49" charset="0"/>
              </a:rPr>
              <a:t>;</a:t>
            </a:r>
          </a:p>
          <a:p>
            <a:pPr marL="800100" lvl="2" indent="0">
              <a:buNone/>
            </a:pPr>
            <a:r>
              <a:rPr lang="en-CA" sz="1400" dirty="0">
                <a:latin typeface="Consolas" panose="020B0609020204030204" pitchFamily="49" charset="0"/>
              </a:rPr>
              <a:t>    </a:t>
            </a:r>
            <a:r>
              <a:rPr lang="en-CA" sz="1400" b="1" dirty="0">
                <a:solidFill>
                  <a:srgbClr val="FF0000"/>
                </a:solidFill>
                <a:latin typeface="Consolas" panose="020B0609020204030204" pitchFamily="49" charset="0"/>
              </a:rPr>
              <a:t>++n;</a:t>
            </a:r>
          </a:p>
          <a:p>
            <a:pPr marL="800100" lvl="2" indent="0">
              <a:buNone/>
            </a:pPr>
            <a:r>
              <a:rPr lang="en-CA" sz="1400" dirty="0">
                <a:latin typeface="Consolas" panose="020B0609020204030204" pitchFamily="49" charset="0"/>
              </a:rPr>
              <a:t>    </a:t>
            </a:r>
            <a:r>
              <a:rPr lang="en-CA" sz="1400" dirty="0" err="1">
                <a:latin typeface="Consolas" panose="020B0609020204030204" pitchFamily="49" charset="0"/>
              </a:rPr>
              <a:t>std</a:t>
            </a:r>
            <a:r>
              <a:rPr lang="en-CA" sz="1400" dirty="0">
                <a:latin typeface="Consolas" panose="020B0609020204030204" pitchFamily="49" charset="0"/>
              </a:rPr>
              <a:t>::</a:t>
            </a:r>
            <a:r>
              <a:rPr lang="en-CA" sz="1400" dirty="0" err="1">
                <a:latin typeface="Consolas" panose="020B0609020204030204" pitchFamily="49" charset="0"/>
              </a:rPr>
              <a:t>cout</a:t>
            </a:r>
            <a:r>
              <a:rPr lang="en-CA" sz="1400" dirty="0">
                <a:latin typeface="Consolas" panose="020B0609020204030204" pitchFamily="49" charset="0"/>
              </a:rPr>
              <a:t> &lt;&lt; "n == " &lt;&lt; n &lt;&lt; </a:t>
            </a:r>
            <a:r>
              <a:rPr lang="en-CA" sz="1400" dirty="0" err="1">
                <a:latin typeface="Consolas" panose="020B0609020204030204" pitchFamily="49" charset="0"/>
              </a:rPr>
              <a:t>std</a:t>
            </a:r>
            <a:r>
              <a:rPr lang="en-CA" sz="1400" dirty="0">
                <a:latin typeface="Consolas" panose="020B0609020204030204" pitchFamily="49" charset="0"/>
              </a:rPr>
              <a:t>::</a:t>
            </a:r>
            <a:r>
              <a:rPr lang="en-CA" sz="1400" dirty="0" err="1">
                <a:latin typeface="Consolas" panose="020B0609020204030204" pitchFamily="49" charset="0"/>
              </a:rPr>
              <a:t>endl</a:t>
            </a:r>
            <a:r>
              <a:rPr lang="en-CA" sz="1400" dirty="0">
                <a:latin typeface="Consolas" panose="020B0609020204030204" pitchFamily="49" charset="0"/>
              </a:rPr>
              <a:t>;</a:t>
            </a:r>
          </a:p>
          <a:p>
            <a:pPr marL="800100" lvl="2" indent="0">
              <a:buNone/>
            </a:pPr>
            <a:endParaRPr lang="en-CA" sz="1400" dirty="0">
              <a:latin typeface="Consolas" panose="020B0609020204030204" pitchFamily="49" charset="0"/>
            </a:endParaRPr>
          </a:p>
          <a:p>
            <a:pPr marL="800100" lvl="2" indent="0">
              <a:buNone/>
            </a:pPr>
            <a:r>
              <a:rPr lang="en-CA" sz="1400" dirty="0">
                <a:latin typeface="Consolas" panose="020B0609020204030204" pitchFamily="49" charset="0"/>
              </a:rPr>
              <a:t>    return 0;</a:t>
            </a:r>
          </a:p>
          <a:p>
            <a:pPr marL="800100" lvl="2" indent="0">
              <a:buNone/>
            </a:pPr>
            <a:r>
              <a:rPr lang="en-CA" sz="1400" dirty="0" smtClean="0">
                <a:latin typeface="Consolas" panose="020B0609020204030204" pitchFamily="49" charset="0"/>
              </a:rPr>
              <a:t>}</a:t>
            </a:r>
            <a:endParaRPr lang="en-CA" sz="1400" dirty="0">
              <a:latin typeface="Consolas" panose="020B0609020204030204" pitchFamily="49" charset="0"/>
            </a:endParaRPr>
          </a:p>
        </p:txBody>
      </p:sp>
      <p:sp>
        <p:nvSpPr>
          <p:cNvPr id="4" name="Rectangle 3"/>
          <p:cNvSpPr/>
          <p:nvPr/>
        </p:nvSpPr>
        <p:spPr>
          <a:xfrm>
            <a:off x="1907704" y="5643825"/>
            <a:ext cx="6912768" cy="1169551"/>
          </a:xfrm>
          <a:prstGeom prst="rect">
            <a:avLst/>
          </a:prstGeom>
        </p:spPr>
        <p:txBody>
          <a:bodyPr wrap="square">
            <a:spAutoFit/>
          </a:bodyPr>
          <a:lstStyle/>
          <a:p>
            <a:r>
              <a:rPr lang="en-CA" sz="1400" dirty="0" smtClean="0">
                <a:solidFill>
                  <a:srgbClr val="0070C0"/>
                </a:solidFill>
                <a:latin typeface="Georgia" panose="02040502050405020303" pitchFamily="18" charset="0"/>
              </a:rPr>
              <a:t>Output:</a:t>
            </a:r>
          </a:p>
          <a:p>
            <a:r>
              <a:rPr lang="en-CA" sz="1400" dirty="0">
                <a:solidFill>
                  <a:srgbClr val="0070C0"/>
                </a:solidFill>
                <a:latin typeface="Consolas" panose="020B0609020204030204" pitchFamily="49" charset="0"/>
              </a:rPr>
              <a:t> </a:t>
            </a:r>
            <a:r>
              <a:rPr lang="en-CA" sz="1400" dirty="0" smtClean="0">
                <a:solidFill>
                  <a:srgbClr val="0070C0"/>
                </a:solidFill>
                <a:latin typeface="Consolas" panose="020B0609020204030204" pitchFamily="49" charset="0"/>
              </a:rPr>
              <a:t>  example.cpp</a:t>
            </a:r>
            <a:r>
              <a:rPr lang="en-CA" sz="1400" dirty="0">
                <a:solidFill>
                  <a:srgbClr val="0070C0"/>
                </a:solidFill>
                <a:latin typeface="Consolas" panose="020B0609020204030204" pitchFamily="49" charset="0"/>
              </a:rPr>
              <a:t>: In function ‘</a:t>
            </a:r>
            <a:r>
              <a:rPr lang="en-CA" sz="1400" dirty="0" err="1">
                <a:solidFill>
                  <a:srgbClr val="0070C0"/>
                </a:solidFill>
                <a:latin typeface="Consolas" panose="020B0609020204030204" pitchFamily="49" charset="0"/>
              </a:rPr>
              <a:t>int</a:t>
            </a:r>
            <a:r>
              <a:rPr lang="en-CA" sz="1400" dirty="0">
                <a:solidFill>
                  <a:srgbClr val="0070C0"/>
                </a:solidFill>
                <a:latin typeface="Consolas" panose="020B0609020204030204" pitchFamily="49" charset="0"/>
              </a:rPr>
              <a:t> main</a:t>
            </a:r>
            <a:r>
              <a:rPr lang="en-CA" sz="1400" dirty="0" smtClean="0">
                <a:solidFill>
                  <a:srgbClr val="0070C0"/>
                </a:solidFill>
                <a:latin typeface="Consolas" panose="020B0609020204030204" pitchFamily="49" charset="0"/>
              </a:rPr>
              <a:t>()’:</a:t>
            </a:r>
          </a:p>
          <a:p>
            <a:r>
              <a:rPr lang="en-CA" sz="1400" dirty="0">
                <a:solidFill>
                  <a:srgbClr val="0070C0"/>
                </a:solidFill>
                <a:latin typeface="Consolas" panose="020B0609020204030204" pitchFamily="49" charset="0"/>
              </a:rPr>
              <a:t> </a:t>
            </a:r>
            <a:r>
              <a:rPr lang="en-CA" sz="1400" dirty="0" smtClean="0">
                <a:solidFill>
                  <a:srgbClr val="0070C0"/>
                </a:solidFill>
                <a:latin typeface="Consolas" panose="020B0609020204030204" pitchFamily="49" charset="0"/>
              </a:rPr>
              <a:t>  example.cpp:11:7</a:t>
            </a:r>
            <a:r>
              <a:rPr lang="en-CA" sz="1400" dirty="0">
                <a:solidFill>
                  <a:srgbClr val="0070C0"/>
                </a:solidFill>
                <a:latin typeface="Consolas" panose="020B0609020204030204" pitchFamily="49" charset="0"/>
              </a:rPr>
              <a:t>: error: increment of read-only variable ‘n’</a:t>
            </a:r>
          </a:p>
          <a:p>
            <a:pPr lvl="1"/>
            <a:r>
              <a:rPr lang="en-CA" sz="1400" dirty="0">
                <a:solidFill>
                  <a:srgbClr val="0070C0"/>
                </a:solidFill>
                <a:latin typeface="Consolas" panose="020B0609020204030204" pitchFamily="49" charset="0"/>
              </a:rPr>
              <a:t>     ++n;</a:t>
            </a:r>
          </a:p>
          <a:p>
            <a:pPr lvl="1"/>
            <a:r>
              <a:rPr lang="en-CA" sz="1400" dirty="0">
                <a:solidFill>
                  <a:srgbClr val="0070C0"/>
                </a:solidFill>
                <a:latin typeface="Consolas" panose="020B0609020204030204" pitchFamily="49" charset="0"/>
              </a:rPr>
              <a:t>       ^</a:t>
            </a:r>
          </a:p>
        </p:txBody>
      </p:sp>
    </p:spTree>
    <p:extLst>
      <p:ext uri="{BB962C8B-B14F-4D97-AF65-F5344CB8AC3E}">
        <p14:creationId xmlns:p14="http://schemas.microsoft.com/office/powerpoint/2010/main" val="1020039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Disallow changes to value of variable</a:t>
            </a:r>
            <a:endParaRPr lang="en-CA" dirty="0"/>
          </a:p>
        </p:txBody>
      </p:sp>
      <p:sp>
        <p:nvSpPr>
          <p:cNvPr id="3" name="Content Placeholder 2"/>
          <p:cNvSpPr>
            <a:spLocks noGrp="1"/>
          </p:cNvSpPr>
          <p:nvPr>
            <p:ph idx="1"/>
          </p:nvPr>
        </p:nvSpPr>
        <p:spPr/>
        <p:txBody>
          <a:bodyPr>
            <a:normAutofit/>
          </a:bodyPr>
          <a:lstStyle/>
          <a:p>
            <a:pPr marL="800100" lvl="2" indent="0">
              <a:buNone/>
            </a:pPr>
            <a:r>
              <a:rPr lang="en-CA" dirty="0" err="1" smtClean="0">
                <a:latin typeface="Consolas" panose="020B0609020204030204" pitchFamily="49" charset="0"/>
              </a:rPr>
              <a:t>int</a:t>
            </a:r>
            <a:r>
              <a:rPr lang="en-CA" dirty="0" smtClean="0">
                <a:latin typeface="Consolas" panose="020B0609020204030204" pitchFamily="49" charset="0"/>
              </a:rPr>
              <a:t> </a:t>
            </a:r>
            <a:r>
              <a:rPr lang="en-CA" dirty="0">
                <a:latin typeface="Consolas" panose="020B0609020204030204" pitchFamily="49" charset="0"/>
              </a:rPr>
              <a:t>main() </a:t>
            </a:r>
            <a:r>
              <a:rPr lang="en-CA" dirty="0" smtClean="0">
                <a:latin typeface="Consolas" panose="020B0609020204030204" pitchFamily="49" charset="0"/>
              </a:rPr>
              <a:t>{</a:t>
            </a:r>
            <a:endParaRPr lang="en-CA" dirty="0">
              <a:latin typeface="Consolas" panose="020B0609020204030204" pitchFamily="49" charset="0"/>
            </a:endParaRPr>
          </a:p>
          <a:p>
            <a:pPr marL="800100" lvl="2" indent="0">
              <a:buNone/>
            </a:pPr>
            <a:r>
              <a:rPr lang="en-CA" dirty="0">
                <a:latin typeface="Consolas" panose="020B0609020204030204" pitchFamily="49" charset="0"/>
              </a:rPr>
              <a:t>    </a:t>
            </a:r>
            <a:r>
              <a:rPr lang="en-CA" dirty="0" err="1">
                <a:latin typeface="Consolas" panose="020B0609020204030204" pitchFamily="49" charset="0"/>
              </a:rPr>
              <a:t>int</a:t>
            </a:r>
            <a:r>
              <a:rPr lang="en-CA" dirty="0">
                <a:latin typeface="Consolas" panose="020B0609020204030204" pitchFamily="49" charset="0"/>
              </a:rPr>
              <a:t> x{42};</a:t>
            </a:r>
          </a:p>
          <a:p>
            <a:pPr marL="800100" lvl="2" indent="0">
              <a:buNone/>
            </a:pPr>
            <a:r>
              <a:rPr lang="en-CA" dirty="0">
                <a:latin typeface="Consolas" panose="020B0609020204030204" pitchFamily="49" charset="0"/>
              </a:rPr>
              <a:t>    </a:t>
            </a:r>
            <a:r>
              <a:rPr lang="en-CA" dirty="0" err="1">
                <a:latin typeface="Consolas" panose="020B0609020204030204" pitchFamily="49" charset="0"/>
              </a:rPr>
              <a:t>int</a:t>
            </a:r>
            <a:r>
              <a:rPr lang="en-CA" dirty="0">
                <a:latin typeface="Consolas" panose="020B0609020204030204" pitchFamily="49" charset="0"/>
              </a:rPr>
              <a:t> y{33</a:t>
            </a:r>
            <a:r>
              <a:rPr lang="en-CA" dirty="0" smtClean="0">
                <a:latin typeface="Consolas" panose="020B0609020204030204" pitchFamily="49" charset="0"/>
              </a:rPr>
              <a:t>};</a:t>
            </a:r>
          </a:p>
          <a:p>
            <a:pPr marL="800100" lvl="2" indent="0">
              <a:buNone/>
            </a:pPr>
            <a:r>
              <a:rPr lang="en-CA" dirty="0">
                <a:latin typeface="Consolas" panose="020B0609020204030204" pitchFamily="49" charset="0"/>
              </a:rPr>
              <a:t> </a:t>
            </a:r>
            <a:r>
              <a:rPr lang="en-CA" dirty="0" smtClean="0">
                <a:latin typeface="Consolas" panose="020B0609020204030204" pitchFamily="49" charset="0"/>
              </a:rPr>
              <a:t>   // READ: Pointer to constant integer.</a:t>
            </a:r>
            <a:endParaRPr lang="en-CA" dirty="0">
              <a:latin typeface="Consolas" panose="020B0609020204030204" pitchFamily="49" charset="0"/>
            </a:endParaRPr>
          </a:p>
          <a:p>
            <a:pPr marL="800100" lvl="2" indent="0">
              <a:buNone/>
            </a:pPr>
            <a:r>
              <a:rPr lang="en-CA" dirty="0">
                <a:latin typeface="Consolas" panose="020B0609020204030204" pitchFamily="49" charset="0"/>
              </a:rPr>
              <a:t>    </a:t>
            </a:r>
            <a:r>
              <a:rPr lang="en-CA" dirty="0" err="1">
                <a:latin typeface="Consolas" panose="020B0609020204030204" pitchFamily="49" charset="0"/>
              </a:rPr>
              <a:t>int</a:t>
            </a:r>
            <a:r>
              <a:rPr lang="en-CA" dirty="0">
                <a:latin typeface="Consolas" panose="020B0609020204030204" pitchFamily="49" charset="0"/>
              </a:rPr>
              <a:t> </a:t>
            </a:r>
            <a:r>
              <a:rPr lang="en-CA" b="1" dirty="0" err="1" smtClean="0">
                <a:solidFill>
                  <a:srgbClr val="FF0000"/>
                </a:solidFill>
                <a:latin typeface="Consolas" panose="020B0609020204030204" pitchFamily="49" charset="0"/>
              </a:rPr>
              <a:t>const</a:t>
            </a:r>
            <a:r>
              <a:rPr lang="en-CA" dirty="0" smtClean="0">
                <a:latin typeface="Consolas" panose="020B0609020204030204" pitchFamily="49" charset="0"/>
              </a:rPr>
              <a:t> *</a:t>
            </a:r>
            <a:r>
              <a:rPr lang="en-CA" dirty="0" err="1" smtClean="0">
                <a:latin typeface="Consolas" panose="020B0609020204030204" pitchFamily="49" charset="0"/>
              </a:rPr>
              <a:t>p_x</a:t>
            </a:r>
            <a:r>
              <a:rPr lang="en-CA" dirty="0">
                <a:latin typeface="Consolas" panose="020B0609020204030204" pitchFamily="49" charset="0"/>
              </a:rPr>
              <a:t>{&amp;x};</a:t>
            </a:r>
          </a:p>
          <a:p>
            <a:pPr marL="800100" lvl="2" indent="0">
              <a:buNone/>
            </a:pPr>
            <a:endParaRPr lang="en-CA" dirty="0">
              <a:latin typeface="Consolas" panose="020B0609020204030204" pitchFamily="49" charset="0"/>
            </a:endParaRPr>
          </a:p>
          <a:p>
            <a:pPr marL="800100" lvl="2" indent="0">
              <a:buNone/>
            </a:pPr>
            <a:r>
              <a:rPr lang="en-CA" dirty="0">
                <a:latin typeface="Consolas" panose="020B0609020204030204" pitchFamily="49" charset="0"/>
              </a:rPr>
              <a:t>    // </a:t>
            </a:r>
            <a:r>
              <a:rPr lang="en-CA" dirty="0" smtClean="0">
                <a:latin typeface="Consolas" panose="020B0609020204030204" pitchFamily="49" charset="0"/>
              </a:rPr>
              <a:t>DISALLOWED</a:t>
            </a:r>
            <a:r>
              <a:rPr lang="en-CA" dirty="0">
                <a:latin typeface="Consolas" panose="020B0609020204030204" pitchFamily="49" charset="0"/>
              </a:rPr>
              <a:t>: Change </a:t>
            </a:r>
            <a:r>
              <a:rPr lang="en-CA" dirty="0" smtClean="0">
                <a:latin typeface="Consolas" panose="020B0609020204030204" pitchFamily="49" charset="0"/>
              </a:rPr>
              <a:t>value </a:t>
            </a:r>
            <a:r>
              <a:rPr lang="en-CA" dirty="0">
                <a:latin typeface="Consolas" panose="020B0609020204030204" pitchFamily="49" charset="0"/>
              </a:rPr>
              <a:t>of variable x via </a:t>
            </a:r>
            <a:r>
              <a:rPr lang="en-CA" dirty="0" err="1">
                <a:latin typeface="Consolas" panose="020B0609020204030204" pitchFamily="49" charset="0"/>
              </a:rPr>
              <a:t>p_x</a:t>
            </a:r>
            <a:r>
              <a:rPr lang="en-CA" dirty="0">
                <a:latin typeface="Consolas" panose="020B0609020204030204" pitchFamily="49" charset="0"/>
              </a:rPr>
              <a:t>.</a:t>
            </a:r>
          </a:p>
          <a:p>
            <a:pPr marL="800100" lvl="2" indent="0">
              <a:buNone/>
            </a:pPr>
            <a:r>
              <a:rPr lang="en-CA" dirty="0">
                <a:latin typeface="Consolas" panose="020B0609020204030204" pitchFamily="49" charset="0"/>
              </a:rPr>
              <a:t>    </a:t>
            </a:r>
            <a:r>
              <a:rPr lang="en-CA" dirty="0" err="1">
                <a:latin typeface="Consolas" panose="020B0609020204030204" pitchFamily="49" charset="0"/>
              </a:rPr>
              <a:t>std</a:t>
            </a:r>
            <a:r>
              <a:rPr lang="en-CA" dirty="0">
                <a:latin typeface="Consolas" panose="020B0609020204030204" pitchFamily="49" charset="0"/>
              </a:rPr>
              <a:t>::</a:t>
            </a:r>
            <a:r>
              <a:rPr lang="en-CA" dirty="0" err="1">
                <a:latin typeface="Consolas" panose="020B0609020204030204" pitchFamily="49" charset="0"/>
              </a:rPr>
              <a:t>cout</a:t>
            </a:r>
            <a:r>
              <a:rPr lang="en-CA" dirty="0">
                <a:latin typeface="Consolas" panose="020B0609020204030204" pitchFamily="49" charset="0"/>
              </a:rPr>
              <a:t> &lt;&lt; *</a:t>
            </a:r>
            <a:r>
              <a:rPr lang="en-CA" dirty="0" err="1">
                <a:latin typeface="Consolas" panose="020B0609020204030204" pitchFamily="49" charset="0"/>
              </a:rPr>
              <a:t>p_x</a:t>
            </a:r>
            <a:r>
              <a:rPr lang="en-CA" dirty="0">
                <a:latin typeface="Consolas" panose="020B0609020204030204" pitchFamily="49" charset="0"/>
              </a:rPr>
              <a:t> &lt;&lt; " : " &lt;&lt; x &lt;&lt; </a:t>
            </a:r>
            <a:r>
              <a:rPr lang="en-CA" dirty="0" err="1">
                <a:latin typeface="Consolas" panose="020B0609020204030204" pitchFamily="49" charset="0"/>
              </a:rPr>
              <a:t>std</a:t>
            </a:r>
            <a:r>
              <a:rPr lang="en-CA" dirty="0">
                <a:latin typeface="Consolas" panose="020B0609020204030204" pitchFamily="49" charset="0"/>
              </a:rPr>
              <a:t>::</a:t>
            </a:r>
            <a:r>
              <a:rPr lang="en-CA" dirty="0" err="1">
                <a:latin typeface="Consolas" panose="020B0609020204030204" pitchFamily="49" charset="0"/>
              </a:rPr>
              <a:t>endl</a:t>
            </a:r>
            <a:r>
              <a:rPr lang="en-CA" dirty="0">
                <a:latin typeface="Consolas" panose="020B0609020204030204" pitchFamily="49" charset="0"/>
              </a:rPr>
              <a:t>;</a:t>
            </a:r>
          </a:p>
          <a:p>
            <a:pPr marL="800100" lvl="2" indent="0">
              <a:buNone/>
            </a:pPr>
            <a:r>
              <a:rPr lang="en-CA" dirty="0">
                <a:latin typeface="Consolas" panose="020B0609020204030204" pitchFamily="49" charset="0"/>
              </a:rPr>
              <a:t>    </a:t>
            </a:r>
            <a:r>
              <a:rPr lang="en-CA" b="1" dirty="0">
                <a:solidFill>
                  <a:srgbClr val="FF0000"/>
                </a:solidFill>
                <a:latin typeface="Consolas" panose="020B0609020204030204" pitchFamily="49" charset="0"/>
              </a:rPr>
              <a:t>*</a:t>
            </a:r>
            <a:r>
              <a:rPr lang="en-CA" b="1" dirty="0" err="1">
                <a:solidFill>
                  <a:srgbClr val="FF0000"/>
                </a:solidFill>
                <a:latin typeface="Consolas" panose="020B0609020204030204" pitchFamily="49" charset="0"/>
              </a:rPr>
              <a:t>p_x</a:t>
            </a:r>
            <a:r>
              <a:rPr lang="en-CA" b="1" dirty="0">
                <a:solidFill>
                  <a:srgbClr val="FF0000"/>
                </a:solidFill>
                <a:latin typeface="Consolas" panose="020B0609020204030204" pitchFamily="49" charset="0"/>
              </a:rPr>
              <a:t> = 22;</a:t>
            </a:r>
          </a:p>
          <a:p>
            <a:pPr marL="800100" lvl="2" indent="0">
              <a:buNone/>
            </a:pPr>
            <a:r>
              <a:rPr lang="en-CA" dirty="0">
                <a:latin typeface="Consolas" panose="020B0609020204030204" pitchFamily="49" charset="0"/>
              </a:rPr>
              <a:t>    </a:t>
            </a:r>
            <a:r>
              <a:rPr lang="en-CA" dirty="0" err="1">
                <a:latin typeface="Consolas" panose="020B0609020204030204" pitchFamily="49" charset="0"/>
              </a:rPr>
              <a:t>std</a:t>
            </a:r>
            <a:r>
              <a:rPr lang="en-CA" dirty="0">
                <a:latin typeface="Consolas" panose="020B0609020204030204" pitchFamily="49" charset="0"/>
              </a:rPr>
              <a:t>::</a:t>
            </a:r>
            <a:r>
              <a:rPr lang="en-CA" dirty="0" err="1">
                <a:latin typeface="Consolas" panose="020B0609020204030204" pitchFamily="49" charset="0"/>
              </a:rPr>
              <a:t>cout</a:t>
            </a:r>
            <a:r>
              <a:rPr lang="en-CA" dirty="0">
                <a:latin typeface="Consolas" panose="020B0609020204030204" pitchFamily="49" charset="0"/>
              </a:rPr>
              <a:t> &lt;&lt; *</a:t>
            </a:r>
            <a:r>
              <a:rPr lang="en-CA" dirty="0" err="1">
                <a:latin typeface="Consolas" panose="020B0609020204030204" pitchFamily="49" charset="0"/>
              </a:rPr>
              <a:t>p_x</a:t>
            </a:r>
            <a:r>
              <a:rPr lang="en-CA" dirty="0">
                <a:latin typeface="Consolas" panose="020B0609020204030204" pitchFamily="49" charset="0"/>
              </a:rPr>
              <a:t> &lt;&lt; " : " &lt;&lt; x &lt;&lt; </a:t>
            </a:r>
            <a:r>
              <a:rPr lang="en-CA" dirty="0" err="1">
                <a:latin typeface="Consolas" panose="020B0609020204030204" pitchFamily="49" charset="0"/>
              </a:rPr>
              <a:t>std</a:t>
            </a:r>
            <a:r>
              <a:rPr lang="en-CA" dirty="0">
                <a:latin typeface="Consolas" panose="020B0609020204030204" pitchFamily="49" charset="0"/>
              </a:rPr>
              <a:t>::</a:t>
            </a:r>
            <a:r>
              <a:rPr lang="en-CA" dirty="0" err="1">
                <a:latin typeface="Consolas" panose="020B0609020204030204" pitchFamily="49" charset="0"/>
              </a:rPr>
              <a:t>endl</a:t>
            </a:r>
            <a:r>
              <a:rPr lang="en-CA" dirty="0">
                <a:latin typeface="Consolas" panose="020B0609020204030204" pitchFamily="49" charset="0"/>
              </a:rPr>
              <a:t>;</a:t>
            </a:r>
          </a:p>
          <a:p>
            <a:pPr marL="800100" lvl="2" indent="0">
              <a:buNone/>
            </a:pPr>
            <a:endParaRPr lang="en-CA" dirty="0">
              <a:latin typeface="Consolas" panose="020B0609020204030204" pitchFamily="49" charset="0"/>
            </a:endParaRPr>
          </a:p>
          <a:p>
            <a:pPr marL="800100" lvl="2" indent="0">
              <a:buNone/>
            </a:pPr>
            <a:r>
              <a:rPr lang="en-CA" dirty="0">
                <a:latin typeface="Consolas" panose="020B0609020204030204" pitchFamily="49" charset="0"/>
              </a:rPr>
              <a:t>    return 0;</a:t>
            </a:r>
          </a:p>
          <a:p>
            <a:pPr marL="800100" lvl="2" indent="0">
              <a:buNone/>
            </a:pPr>
            <a:r>
              <a:rPr lang="en-CA" dirty="0">
                <a:latin typeface="Consolas" panose="020B0609020204030204" pitchFamily="49" charset="0"/>
              </a:rPr>
              <a:t>}</a:t>
            </a:r>
          </a:p>
          <a:p>
            <a:endParaRPr lang="en-CA" dirty="0" smtClean="0">
              <a:latin typeface="Consolas" panose="020B0609020204030204" pitchFamily="49" charset="0"/>
            </a:endParaRPr>
          </a:p>
          <a:p>
            <a:endParaRPr lang="en-CA" dirty="0" smtClean="0">
              <a:latin typeface="Consolas" panose="020B0609020204030204" pitchFamily="49" charset="0"/>
            </a:endParaRPr>
          </a:p>
          <a:p>
            <a:pPr marL="0" indent="0">
              <a:buNone/>
            </a:pPr>
            <a:endParaRPr lang="en-CA" dirty="0" smtClean="0"/>
          </a:p>
        </p:txBody>
      </p:sp>
      <p:sp>
        <p:nvSpPr>
          <p:cNvPr id="4" name="Rectangle 3"/>
          <p:cNvSpPr/>
          <p:nvPr/>
        </p:nvSpPr>
        <p:spPr>
          <a:xfrm>
            <a:off x="1475656" y="5787261"/>
            <a:ext cx="8064896" cy="954107"/>
          </a:xfrm>
          <a:prstGeom prst="rect">
            <a:avLst/>
          </a:prstGeom>
        </p:spPr>
        <p:txBody>
          <a:bodyPr wrap="square">
            <a:spAutoFit/>
          </a:bodyPr>
          <a:lstStyle/>
          <a:p>
            <a:r>
              <a:rPr lang="en-CA" sz="1400" dirty="0" smtClean="0">
                <a:solidFill>
                  <a:srgbClr val="0070C0"/>
                </a:solidFill>
                <a:latin typeface="Consolas" panose="020B0609020204030204" pitchFamily="49" charset="0"/>
              </a:rPr>
              <a:t>Output:</a:t>
            </a:r>
          </a:p>
          <a:p>
            <a:pPr lvl="1"/>
            <a:r>
              <a:rPr lang="en-US" sz="1400" dirty="0">
                <a:solidFill>
                  <a:srgbClr val="0070C0"/>
                </a:solidFill>
                <a:latin typeface="Consolas" panose="020B0609020204030204" pitchFamily="49" charset="0"/>
              </a:rPr>
              <a:t>pointer-const.cpp: In function ‘</a:t>
            </a:r>
            <a:r>
              <a:rPr lang="en-US" sz="1400" dirty="0" err="1">
                <a:solidFill>
                  <a:srgbClr val="0070C0"/>
                </a:solidFill>
                <a:latin typeface="Consolas" panose="020B0609020204030204" pitchFamily="49" charset="0"/>
              </a:rPr>
              <a:t>int</a:t>
            </a:r>
            <a:r>
              <a:rPr lang="en-US" sz="1400" dirty="0">
                <a:solidFill>
                  <a:srgbClr val="0070C0"/>
                </a:solidFill>
                <a:latin typeface="Consolas" panose="020B0609020204030204" pitchFamily="49" charset="0"/>
              </a:rPr>
              <a:t> main()’:</a:t>
            </a:r>
          </a:p>
          <a:p>
            <a:pPr lvl="1"/>
            <a:r>
              <a:rPr lang="en-US" sz="1400" dirty="0">
                <a:solidFill>
                  <a:srgbClr val="0070C0"/>
                </a:solidFill>
                <a:latin typeface="Consolas" panose="020B0609020204030204" pitchFamily="49" charset="0"/>
              </a:rPr>
              <a:t>pointer-const.cpp:14:10: error: assignment of read-only location ‘* </a:t>
            </a:r>
            <a:r>
              <a:rPr lang="en-US" sz="1400" dirty="0" err="1">
                <a:solidFill>
                  <a:srgbClr val="0070C0"/>
                </a:solidFill>
                <a:latin typeface="Consolas" panose="020B0609020204030204" pitchFamily="49" charset="0"/>
              </a:rPr>
              <a:t>p_x</a:t>
            </a:r>
            <a:r>
              <a:rPr lang="en-US" sz="1400" dirty="0">
                <a:solidFill>
                  <a:srgbClr val="0070C0"/>
                </a:solidFill>
                <a:latin typeface="Consolas" panose="020B0609020204030204" pitchFamily="49" charset="0"/>
              </a:rPr>
              <a:t>’</a:t>
            </a:r>
          </a:p>
          <a:p>
            <a:pPr lvl="1"/>
            <a:r>
              <a:rPr lang="en-US" sz="1400" dirty="0">
                <a:solidFill>
                  <a:srgbClr val="0070C0"/>
                </a:solidFill>
                <a:latin typeface="Consolas" panose="020B0609020204030204" pitchFamily="49" charset="0"/>
              </a:rPr>
              <a:t>     *</a:t>
            </a:r>
            <a:r>
              <a:rPr lang="en-US" sz="1400" dirty="0" err="1">
                <a:solidFill>
                  <a:srgbClr val="0070C0"/>
                </a:solidFill>
                <a:latin typeface="Consolas" panose="020B0609020204030204" pitchFamily="49" charset="0"/>
              </a:rPr>
              <a:t>p_x</a:t>
            </a:r>
            <a:r>
              <a:rPr lang="en-US" sz="1400" dirty="0">
                <a:solidFill>
                  <a:srgbClr val="0070C0"/>
                </a:solidFill>
                <a:latin typeface="Consolas" panose="020B0609020204030204" pitchFamily="49" charset="0"/>
              </a:rPr>
              <a:t> = 22;</a:t>
            </a:r>
          </a:p>
        </p:txBody>
      </p:sp>
    </p:spTree>
    <p:extLst>
      <p:ext uri="{BB962C8B-B14F-4D97-AF65-F5344CB8AC3E}">
        <p14:creationId xmlns:p14="http://schemas.microsoft.com/office/powerpoint/2010/main" val="1492625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Disallow changes to value of variable</a:t>
            </a:r>
            <a:endParaRPr lang="en-CA" dirty="0"/>
          </a:p>
        </p:txBody>
      </p:sp>
      <p:sp>
        <p:nvSpPr>
          <p:cNvPr id="3" name="Content Placeholder 2"/>
          <p:cNvSpPr>
            <a:spLocks noGrp="1"/>
          </p:cNvSpPr>
          <p:nvPr>
            <p:ph idx="1"/>
          </p:nvPr>
        </p:nvSpPr>
        <p:spPr/>
        <p:txBody>
          <a:bodyPr>
            <a:normAutofit/>
          </a:bodyPr>
          <a:lstStyle/>
          <a:p>
            <a:pPr marL="800100" lvl="2" indent="0">
              <a:buNone/>
            </a:pPr>
            <a:r>
              <a:rPr lang="en-CA" dirty="0" err="1" smtClean="0">
                <a:latin typeface="Consolas" panose="020B0609020204030204" pitchFamily="49" charset="0"/>
              </a:rPr>
              <a:t>int</a:t>
            </a:r>
            <a:r>
              <a:rPr lang="en-CA" dirty="0" smtClean="0">
                <a:latin typeface="Consolas" panose="020B0609020204030204" pitchFamily="49" charset="0"/>
              </a:rPr>
              <a:t> </a:t>
            </a:r>
            <a:r>
              <a:rPr lang="en-CA" dirty="0">
                <a:latin typeface="Consolas" panose="020B0609020204030204" pitchFamily="49" charset="0"/>
              </a:rPr>
              <a:t>main() </a:t>
            </a:r>
            <a:r>
              <a:rPr lang="en-CA" dirty="0" smtClean="0">
                <a:latin typeface="Consolas" panose="020B0609020204030204" pitchFamily="49" charset="0"/>
              </a:rPr>
              <a:t>{</a:t>
            </a:r>
            <a:endParaRPr lang="en-CA" dirty="0">
              <a:latin typeface="Consolas" panose="020B0609020204030204" pitchFamily="49" charset="0"/>
            </a:endParaRPr>
          </a:p>
          <a:p>
            <a:pPr marL="800100" lvl="2" indent="0">
              <a:buNone/>
            </a:pPr>
            <a:r>
              <a:rPr lang="en-CA" dirty="0">
                <a:latin typeface="Consolas" panose="020B0609020204030204" pitchFamily="49" charset="0"/>
              </a:rPr>
              <a:t>    </a:t>
            </a:r>
            <a:r>
              <a:rPr lang="en-CA" dirty="0" err="1">
                <a:latin typeface="Consolas" panose="020B0609020204030204" pitchFamily="49" charset="0"/>
              </a:rPr>
              <a:t>int</a:t>
            </a:r>
            <a:r>
              <a:rPr lang="en-CA" dirty="0">
                <a:latin typeface="Consolas" panose="020B0609020204030204" pitchFamily="49" charset="0"/>
              </a:rPr>
              <a:t> x{42};</a:t>
            </a:r>
          </a:p>
          <a:p>
            <a:pPr marL="800100" lvl="2" indent="0">
              <a:buNone/>
            </a:pPr>
            <a:r>
              <a:rPr lang="en-CA" dirty="0">
                <a:latin typeface="Consolas" panose="020B0609020204030204" pitchFamily="49" charset="0"/>
              </a:rPr>
              <a:t>    </a:t>
            </a:r>
            <a:r>
              <a:rPr lang="en-CA" dirty="0" err="1">
                <a:latin typeface="Consolas" panose="020B0609020204030204" pitchFamily="49" charset="0"/>
              </a:rPr>
              <a:t>int</a:t>
            </a:r>
            <a:r>
              <a:rPr lang="en-CA" dirty="0">
                <a:latin typeface="Consolas" panose="020B0609020204030204" pitchFamily="49" charset="0"/>
              </a:rPr>
              <a:t> y{33</a:t>
            </a:r>
            <a:r>
              <a:rPr lang="en-CA" dirty="0" smtClean="0">
                <a:latin typeface="Consolas" panose="020B0609020204030204" pitchFamily="49" charset="0"/>
              </a:rPr>
              <a:t>};</a:t>
            </a:r>
          </a:p>
          <a:p>
            <a:pPr marL="800100" lvl="2" indent="0">
              <a:buNone/>
            </a:pPr>
            <a:r>
              <a:rPr lang="en-CA" dirty="0">
                <a:latin typeface="Consolas" panose="020B0609020204030204" pitchFamily="49" charset="0"/>
              </a:rPr>
              <a:t> </a:t>
            </a:r>
            <a:r>
              <a:rPr lang="en-CA" dirty="0" smtClean="0">
                <a:latin typeface="Consolas" panose="020B0609020204030204" pitchFamily="49" charset="0"/>
              </a:rPr>
              <a:t>   // READ: Pointer to constant integer.</a:t>
            </a:r>
            <a:endParaRPr lang="en-CA" dirty="0">
              <a:latin typeface="Consolas" panose="020B0609020204030204" pitchFamily="49" charset="0"/>
            </a:endParaRPr>
          </a:p>
          <a:p>
            <a:pPr marL="800100" lvl="2" indent="0">
              <a:buNone/>
            </a:pPr>
            <a:r>
              <a:rPr lang="en-CA" dirty="0">
                <a:latin typeface="Consolas" panose="020B0609020204030204" pitchFamily="49" charset="0"/>
              </a:rPr>
              <a:t>    </a:t>
            </a:r>
            <a:r>
              <a:rPr lang="en-CA" dirty="0" err="1">
                <a:latin typeface="Consolas" panose="020B0609020204030204" pitchFamily="49" charset="0"/>
              </a:rPr>
              <a:t>int</a:t>
            </a:r>
            <a:r>
              <a:rPr lang="en-CA" dirty="0">
                <a:latin typeface="Consolas" panose="020B0609020204030204" pitchFamily="49" charset="0"/>
              </a:rPr>
              <a:t> </a:t>
            </a:r>
            <a:r>
              <a:rPr lang="en-CA" b="1" dirty="0" err="1" smtClean="0">
                <a:solidFill>
                  <a:srgbClr val="FF0000"/>
                </a:solidFill>
                <a:latin typeface="Consolas" panose="020B0609020204030204" pitchFamily="49" charset="0"/>
              </a:rPr>
              <a:t>const</a:t>
            </a:r>
            <a:r>
              <a:rPr lang="en-CA" dirty="0" smtClean="0">
                <a:latin typeface="Consolas" panose="020B0609020204030204" pitchFamily="49" charset="0"/>
              </a:rPr>
              <a:t> *</a:t>
            </a:r>
            <a:r>
              <a:rPr lang="en-CA" dirty="0" err="1" smtClean="0">
                <a:latin typeface="Consolas" panose="020B0609020204030204" pitchFamily="49" charset="0"/>
              </a:rPr>
              <a:t>p_x</a:t>
            </a:r>
            <a:r>
              <a:rPr lang="en-CA" dirty="0">
                <a:latin typeface="Consolas" panose="020B0609020204030204" pitchFamily="49" charset="0"/>
              </a:rPr>
              <a:t>{&amp;x};</a:t>
            </a:r>
          </a:p>
          <a:p>
            <a:pPr marL="800100" lvl="2" indent="0">
              <a:buNone/>
            </a:pPr>
            <a:endParaRPr lang="en-CA" dirty="0">
              <a:latin typeface="Consolas" panose="020B0609020204030204" pitchFamily="49" charset="0"/>
            </a:endParaRPr>
          </a:p>
          <a:p>
            <a:pPr marL="800100" lvl="2" indent="0">
              <a:buNone/>
            </a:pPr>
            <a:r>
              <a:rPr lang="en-CA" dirty="0">
                <a:latin typeface="Consolas" panose="020B0609020204030204" pitchFamily="49" charset="0"/>
              </a:rPr>
              <a:t>    // </a:t>
            </a:r>
            <a:r>
              <a:rPr lang="en-CA" dirty="0" smtClean="0">
                <a:latin typeface="Consolas" panose="020B0609020204030204" pitchFamily="49" charset="0"/>
              </a:rPr>
              <a:t>DISALLOWED</a:t>
            </a:r>
            <a:r>
              <a:rPr lang="en-CA" dirty="0">
                <a:latin typeface="Consolas" panose="020B0609020204030204" pitchFamily="49" charset="0"/>
              </a:rPr>
              <a:t>: Change </a:t>
            </a:r>
            <a:r>
              <a:rPr lang="en-CA" dirty="0" smtClean="0">
                <a:latin typeface="Consolas" panose="020B0609020204030204" pitchFamily="49" charset="0"/>
              </a:rPr>
              <a:t>value </a:t>
            </a:r>
            <a:r>
              <a:rPr lang="en-CA" dirty="0">
                <a:latin typeface="Consolas" panose="020B0609020204030204" pitchFamily="49" charset="0"/>
              </a:rPr>
              <a:t>of variable x via </a:t>
            </a:r>
            <a:r>
              <a:rPr lang="en-CA" dirty="0" err="1">
                <a:latin typeface="Consolas" panose="020B0609020204030204" pitchFamily="49" charset="0"/>
              </a:rPr>
              <a:t>p_x</a:t>
            </a:r>
            <a:r>
              <a:rPr lang="en-CA" dirty="0">
                <a:latin typeface="Consolas" panose="020B0609020204030204" pitchFamily="49" charset="0"/>
              </a:rPr>
              <a:t>.</a:t>
            </a:r>
          </a:p>
          <a:p>
            <a:pPr marL="800100" lvl="2" indent="0">
              <a:buNone/>
            </a:pPr>
            <a:r>
              <a:rPr lang="en-CA" dirty="0">
                <a:latin typeface="Consolas" panose="020B0609020204030204" pitchFamily="49" charset="0"/>
              </a:rPr>
              <a:t>    </a:t>
            </a:r>
            <a:r>
              <a:rPr lang="en-CA" dirty="0" err="1">
                <a:latin typeface="Consolas" panose="020B0609020204030204" pitchFamily="49" charset="0"/>
              </a:rPr>
              <a:t>std</a:t>
            </a:r>
            <a:r>
              <a:rPr lang="en-CA" dirty="0">
                <a:latin typeface="Consolas" panose="020B0609020204030204" pitchFamily="49" charset="0"/>
              </a:rPr>
              <a:t>::</a:t>
            </a:r>
            <a:r>
              <a:rPr lang="en-CA" dirty="0" err="1">
                <a:latin typeface="Consolas" panose="020B0609020204030204" pitchFamily="49" charset="0"/>
              </a:rPr>
              <a:t>cout</a:t>
            </a:r>
            <a:r>
              <a:rPr lang="en-CA" dirty="0">
                <a:latin typeface="Consolas" panose="020B0609020204030204" pitchFamily="49" charset="0"/>
              </a:rPr>
              <a:t> &lt;&lt; *</a:t>
            </a:r>
            <a:r>
              <a:rPr lang="en-CA" dirty="0" err="1">
                <a:latin typeface="Consolas" panose="020B0609020204030204" pitchFamily="49" charset="0"/>
              </a:rPr>
              <a:t>p_x</a:t>
            </a:r>
            <a:r>
              <a:rPr lang="en-CA" dirty="0">
                <a:latin typeface="Consolas" panose="020B0609020204030204" pitchFamily="49" charset="0"/>
              </a:rPr>
              <a:t> &lt;&lt; " : " &lt;&lt; x &lt;&lt; </a:t>
            </a:r>
            <a:r>
              <a:rPr lang="en-CA" dirty="0" err="1">
                <a:latin typeface="Consolas" panose="020B0609020204030204" pitchFamily="49" charset="0"/>
              </a:rPr>
              <a:t>std</a:t>
            </a:r>
            <a:r>
              <a:rPr lang="en-CA" dirty="0">
                <a:latin typeface="Consolas" panose="020B0609020204030204" pitchFamily="49" charset="0"/>
              </a:rPr>
              <a:t>::</a:t>
            </a:r>
            <a:r>
              <a:rPr lang="en-CA" dirty="0" err="1">
                <a:latin typeface="Consolas" panose="020B0609020204030204" pitchFamily="49" charset="0"/>
              </a:rPr>
              <a:t>endl</a:t>
            </a:r>
            <a:r>
              <a:rPr lang="en-CA" dirty="0">
                <a:latin typeface="Consolas" panose="020B0609020204030204" pitchFamily="49" charset="0"/>
              </a:rPr>
              <a:t>;</a:t>
            </a:r>
          </a:p>
          <a:p>
            <a:pPr marL="800100" lvl="2" indent="0">
              <a:buNone/>
            </a:pPr>
            <a:r>
              <a:rPr lang="en-CA" dirty="0">
                <a:latin typeface="Consolas" panose="020B0609020204030204" pitchFamily="49" charset="0"/>
              </a:rPr>
              <a:t>    </a:t>
            </a:r>
            <a:r>
              <a:rPr lang="en-CA" b="1" dirty="0">
                <a:solidFill>
                  <a:srgbClr val="FF0000"/>
                </a:solidFill>
                <a:latin typeface="Consolas" panose="020B0609020204030204" pitchFamily="49" charset="0"/>
              </a:rPr>
              <a:t>*</a:t>
            </a:r>
            <a:r>
              <a:rPr lang="en-CA" b="1" dirty="0" err="1">
                <a:solidFill>
                  <a:srgbClr val="FF0000"/>
                </a:solidFill>
                <a:latin typeface="Consolas" panose="020B0609020204030204" pitchFamily="49" charset="0"/>
              </a:rPr>
              <a:t>p_x</a:t>
            </a:r>
            <a:r>
              <a:rPr lang="en-CA" b="1" dirty="0">
                <a:solidFill>
                  <a:srgbClr val="FF0000"/>
                </a:solidFill>
                <a:latin typeface="Consolas" panose="020B0609020204030204" pitchFamily="49" charset="0"/>
              </a:rPr>
              <a:t> = 22;</a:t>
            </a:r>
          </a:p>
          <a:p>
            <a:pPr marL="800100" lvl="2" indent="0">
              <a:buNone/>
            </a:pPr>
            <a:r>
              <a:rPr lang="en-CA" dirty="0">
                <a:latin typeface="Consolas" panose="020B0609020204030204" pitchFamily="49" charset="0"/>
              </a:rPr>
              <a:t>    </a:t>
            </a:r>
            <a:r>
              <a:rPr lang="en-CA" dirty="0" err="1">
                <a:latin typeface="Consolas" panose="020B0609020204030204" pitchFamily="49" charset="0"/>
              </a:rPr>
              <a:t>std</a:t>
            </a:r>
            <a:r>
              <a:rPr lang="en-CA" dirty="0">
                <a:latin typeface="Consolas" panose="020B0609020204030204" pitchFamily="49" charset="0"/>
              </a:rPr>
              <a:t>::</a:t>
            </a:r>
            <a:r>
              <a:rPr lang="en-CA" dirty="0" err="1">
                <a:latin typeface="Consolas" panose="020B0609020204030204" pitchFamily="49" charset="0"/>
              </a:rPr>
              <a:t>cout</a:t>
            </a:r>
            <a:r>
              <a:rPr lang="en-CA" dirty="0">
                <a:latin typeface="Consolas" panose="020B0609020204030204" pitchFamily="49" charset="0"/>
              </a:rPr>
              <a:t> &lt;&lt; *</a:t>
            </a:r>
            <a:r>
              <a:rPr lang="en-CA" dirty="0" err="1">
                <a:latin typeface="Consolas" panose="020B0609020204030204" pitchFamily="49" charset="0"/>
              </a:rPr>
              <a:t>p_x</a:t>
            </a:r>
            <a:r>
              <a:rPr lang="en-CA" dirty="0">
                <a:latin typeface="Consolas" panose="020B0609020204030204" pitchFamily="49" charset="0"/>
              </a:rPr>
              <a:t> &lt;&lt; " : " &lt;&lt; x &lt;&lt; </a:t>
            </a:r>
            <a:r>
              <a:rPr lang="en-CA" dirty="0" err="1">
                <a:latin typeface="Consolas" panose="020B0609020204030204" pitchFamily="49" charset="0"/>
              </a:rPr>
              <a:t>std</a:t>
            </a:r>
            <a:r>
              <a:rPr lang="en-CA" dirty="0">
                <a:latin typeface="Consolas" panose="020B0609020204030204" pitchFamily="49" charset="0"/>
              </a:rPr>
              <a:t>::</a:t>
            </a:r>
            <a:r>
              <a:rPr lang="en-CA" dirty="0" err="1">
                <a:latin typeface="Consolas" panose="020B0609020204030204" pitchFamily="49" charset="0"/>
              </a:rPr>
              <a:t>endl</a:t>
            </a:r>
            <a:r>
              <a:rPr lang="en-CA" dirty="0">
                <a:latin typeface="Consolas" panose="020B0609020204030204" pitchFamily="49" charset="0"/>
              </a:rPr>
              <a:t>;</a:t>
            </a:r>
          </a:p>
          <a:p>
            <a:pPr marL="800100" lvl="2" indent="0">
              <a:buNone/>
            </a:pPr>
            <a:endParaRPr lang="en-CA" dirty="0">
              <a:latin typeface="Consolas" panose="020B0609020204030204" pitchFamily="49" charset="0"/>
            </a:endParaRPr>
          </a:p>
          <a:p>
            <a:pPr marL="800100" lvl="2" indent="0">
              <a:buNone/>
            </a:pPr>
            <a:r>
              <a:rPr lang="en-CA" dirty="0">
                <a:latin typeface="Consolas" panose="020B0609020204030204" pitchFamily="49" charset="0"/>
              </a:rPr>
              <a:t>    return 0;</a:t>
            </a:r>
          </a:p>
          <a:p>
            <a:pPr marL="800100" lvl="2" indent="0">
              <a:buNone/>
            </a:pPr>
            <a:r>
              <a:rPr lang="en-CA" dirty="0">
                <a:latin typeface="Consolas" panose="020B0609020204030204" pitchFamily="49" charset="0"/>
              </a:rPr>
              <a:t>}</a:t>
            </a:r>
          </a:p>
          <a:p>
            <a:endParaRPr lang="en-CA" dirty="0" smtClean="0">
              <a:latin typeface="Consolas" panose="020B0609020204030204" pitchFamily="49" charset="0"/>
            </a:endParaRPr>
          </a:p>
          <a:p>
            <a:endParaRPr lang="en-CA" dirty="0" smtClean="0">
              <a:latin typeface="Consolas" panose="020B0609020204030204" pitchFamily="49" charset="0"/>
            </a:endParaRPr>
          </a:p>
          <a:p>
            <a:pPr marL="0" indent="0">
              <a:buNone/>
            </a:pPr>
            <a:endParaRPr lang="en-CA" dirty="0" smtClean="0"/>
          </a:p>
        </p:txBody>
      </p:sp>
      <p:sp>
        <p:nvSpPr>
          <p:cNvPr id="4" name="Rectangle 3"/>
          <p:cNvSpPr/>
          <p:nvPr/>
        </p:nvSpPr>
        <p:spPr>
          <a:xfrm>
            <a:off x="1475656" y="5787261"/>
            <a:ext cx="8064896" cy="954107"/>
          </a:xfrm>
          <a:prstGeom prst="rect">
            <a:avLst/>
          </a:prstGeom>
        </p:spPr>
        <p:txBody>
          <a:bodyPr wrap="square">
            <a:spAutoFit/>
          </a:bodyPr>
          <a:lstStyle/>
          <a:p>
            <a:r>
              <a:rPr lang="en-CA" sz="1400" dirty="0" smtClean="0">
                <a:solidFill>
                  <a:srgbClr val="0070C0"/>
                </a:solidFill>
                <a:latin typeface="Consolas" panose="020B0609020204030204" pitchFamily="49" charset="0"/>
              </a:rPr>
              <a:t>Output:</a:t>
            </a:r>
          </a:p>
          <a:p>
            <a:pPr lvl="1"/>
            <a:r>
              <a:rPr lang="en-US" sz="1400" dirty="0">
                <a:solidFill>
                  <a:srgbClr val="0070C0"/>
                </a:solidFill>
                <a:latin typeface="Consolas" panose="020B0609020204030204" pitchFamily="49" charset="0"/>
              </a:rPr>
              <a:t>pointer-const.cpp: In function ‘</a:t>
            </a:r>
            <a:r>
              <a:rPr lang="en-US" sz="1400" dirty="0" err="1">
                <a:solidFill>
                  <a:srgbClr val="0070C0"/>
                </a:solidFill>
                <a:latin typeface="Consolas" panose="020B0609020204030204" pitchFamily="49" charset="0"/>
              </a:rPr>
              <a:t>int</a:t>
            </a:r>
            <a:r>
              <a:rPr lang="en-US" sz="1400" dirty="0">
                <a:solidFill>
                  <a:srgbClr val="0070C0"/>
                </a:solidFill>
                <a:latin typeface="Consolas" panose="020B0609020204030204" pitchFamily="49" charset="0"/>
              </a:rPr>
              <a:t> main()’:</a:t>
            </a:r>
          </a:p>
          <a:p>
            <a:pPr lvl="1"/>
            <a:r>
              <a:rPr lang="en-US" sz="1400" dirty="0">
                <a:solidFill>
                  <a:srgbClr val="0070C0"/>
                </a:solidFill>
                <a:latin typeface="Consolas" panose="020B0609020204030204" pitchFamily="49" charset="0"/>
              </a:rPr>
              <a:t>pointer-const.cpp:14:10: error: assignment of read-only location ‘* </a:t>
            </a:r>
            <a:r>
              <a:rPr lang="en-US" sz="1400" dirty="0" err="1">
                <a:solidFill>
                  <a:srgbClr val="0070C0"/>
                </a:solidFill>
                <a:latin typeface="Consolas" panose="020B0609020204030204" pitchFamily="49" charset="0"/>
              </a:rPr>
              <a:t>p_x</a:t>
            </a:r>
            <a:r>
              <a:rPr lang="en-US" sz="1400" dirty="0">
                <a:solidFill>
                  <a:srgbClr val="0070C0"/>
                </a:solidFill>
                <a:latin typeface="Consolas" panose="020B0609020204030204" pitchFamily="49" charset="0"/>
              </a:rPr>
              <a:t>’</a:t>
            </a:r>
          </a:p>
          <a:p>
            <a:pPr lvl="1"/>
            <a:r>
              <a:rPr lang="en-US" sz="1400" dirty="0">
                <a:solidFill>
                  <a:srgbClr val="0070C0"/>
                </a:solidFill>
                <a:latin typeface="Consolas" panose="020B0609020204030204" pitchFamily="49" charset="0"/>
              </a:rPr>
              <a:t>     *</a:t>
            </a:r>
            <a:r>
              <a:rPr lang="en-US" sz="1400" dirty="0" err="1">
                <a:solidFill>
                  <a:srgbClr val="0070C0"/>
                </a:solidFill>
                <a:latin typeface="Consolas" panose="020B0609020204030204" pitchFamily="49" charset="0"/>
              </a:rPr>
              <a:t>p_x</a:t>
            </a:r>
            <a:r>
              <a:rPr lang="en-US" sz="1400" dirty="0">
                <a:solidFill>
                  <a:srgbClr val="0070C0"/>
                </a:solidFill>
                <a:latin typeface="Consolas" panose="020B0609020204030204" pitchFamily="49" charset="0"/>
              </a:rPr>
              <a:t> = 22;</a:t>
            </a:r>
          </a:p>
        </p:txBody>
      </p:sp>
    </p:spTree>
    <p:extLst>
      <p:ext uri="{BB962C8B-B14F-4D97-AF65-F5344CB8AC3E}">
        <p14:creationId xmlns:p14="http://schemas.microsoft.com/office/powerpoint/2010/main" val="1679258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Disallow changes to address held in pointer</a:t>
            </a:r>
            <a:endParaRPr lang="en-CA" dirty="0"/>
          </a:p>
        </p:txBody>
      </p:sp>
      <p:sp>
        <p:nvSpPr>
          <p:cNvPr id="3" name="Content Placeholder 2"/>
          <p:cNvSpPr>
            <a:spLocks noGrp="1"/>
          </p:cNvSpPr>
          <p:nvPr>
            <p:ph idx="1"/>
          </p:nvPr>
        </p:nvSpPr>
        <p:spPr/>
        <p:txBody>
          <a:bodyPr>
            <a:normAutofit/>
          </a:bodyPr>
          <a:lstStyle/>
          <a:p>
            <a:pPr marL="800100" lvl="2" indent="0">
              <a:buNone/>
            </a:pPr>
            <a:r>
              <a:rPr lang="en-CA" dirty="0" err="1" smtClean="0">
                <a:latin typeface="Consolas" panose="020B0609020204030204" pitchFamily="49" charset="0"/>
              </a:rPr>
              <a:t>int</a:t>
            </a:r>
            <a:r>
              <a:rPr lang="en-CA" dirty="0" smtClean="0">
                <a:latin typeface="Consolas" panose="020B0609020204030204" pitchFamily="49" charset="0"/>
              </a:rPr>
              <a:t> </a:t>
            </a:r>
            <a:r>
              <a:rPr lang="en-CA" dirty="0">
                <a:latin typeface="Consolas" panose="020B0609020204030204" pitchFamily="49" charset="0"/>
              </a:rPr>
              <a:t>main() </a:t>
            </a:r>
            <a:r>
              <a:rPr lang="en-CA" dirty="0" smtClean="0">
                <a:latin typeface="Consolas" panose="020B0609020204030204" pitchFamily="49" charset="0"/>
              </a:rPr>
              <a:t>{</a:t>
            </a:r>
            <a:endParaRPr lang="en-CA" dirty="0">
              <a:latin typeface="Consolas" panose="020B0609020204030204" pitchFamily="49" charset="0"/>
            </a:endParaRPr>
          </a:p>
          <a:p>
            <a:pPr marL="800100" lvl="2" indent="0">
              <a:buNone/>
            </a:pPr>
            <a:r>
              <a:rPr lang="en-CA" dirty="0">
                <a:latin typeface="Consolas" panose="020B0609020204030204" pitchFamily="49" charset="0"/>
              </a:rPr>
              <a:t>    </a:t>
            </a:r>
            <a:r>
              <a:rPr lang="en-CA" dirty="0" err="1">
                <a:latin typeface="Consolas" panose="020B0609020204030204" pitchFamily="49" charset="0"/>
              </a:rPr>
              <a:t>int</a:t>
            </a:r>
            <a:r>
              <a:rPr lang="en-CA" dirty="0">
                <a:latin typeface="Consolas" panose="020B0609020204030204" pitchFamily="49" charset="0"/>
              </a:rPr>
              <a:t> x{42};</a:t>
            </a:r>
          </a:p>
          <a:p>
            <a:pPr marL="800100" lvl="2" indent="0">
              <a:buNone/>
            </a:pPr>
            <a:r>
              <a:rPr lang="en-CA" dirty="0">
                <a:latin typeface="Consolas" panose="020B0609020204030204" pitchFamily="49" charset="0"/>
              </a:rPr>
              <a:t>    </a:t>
            </a:r>
            <a:r>
              <a:rPr lang="en-CA" dirty="0" err="1">
                <a:latin typeface="Consolas" panose="020B0609020204030204" pitchFamily="49" charset="0"/>
              </a:rPr>
              <a:t>int</a:t>
            </a:r>
            <a:r>
              <a:rPr lang="en-CA" dirty="0">
                <a:latin typeface="Consolas" panose="020B0609020204030204" pitchFamily="49" charset="0"/>
              </a:rPr>
              <a:t> y{33</a:t>
            </a:r>
            <a:r>
              <a:rPr lang="en-CA" dirty="0" smtClean="0">
                <a:latin typeface="Consolas" panose="020B0609020204030204" pitchFamily="49" charset="0"/>
              </a:rPr>
              <a:t>};</a:t>
            </a:r>
            <a:endParaRPr lang="en-CA" dirty="0">
              <a:latin typeface="Consolas" panose="020B0609020204030204" pitchFamily="49" charset="0"/>
            </a:endParaRPr>
          </a:p>
          <a:p>
            <a:pPr marL="800100" lvl="2" indent="0">
              <a:buNone/>
            </a:pPr>
            <a:r>
              <a:rPr lang="en-CA" dirty="0">
                <a:latin typeface="Consolas" panose="020B0609020204030204" pitchFamily="49" charset="0"/>
              </a:rPr>
              <a:t>    // READ: Constant pointer to integer.</a:t>
            </a:r>
          </a:p>
          <a:p>
            <a:pPr marL="800100" lvl="2" indent="0">
              <a:buNone/>
            </a:pPr>
            <a:r>
              <a:rPr lang="en-CA" dirty="0">
                <a:latin typeface="Consolas" panose="020B0609020204030204" pitchFamily="49" charset="0"/>
              </a:rPr>
              <a:t>    </a:t>
            </a:r>
            <a:r>
              <a:rPr lang="en-CA" dirty="0" err="1">
                <a:latin typeface="Consolas" panose="020B0609020204030204" pitchFamily="49" charset="0"/>
              </a:rPr>
              <a:t>int</a:t>
            </a:r>
            <a:r>
              <a:rPr lang="en-CA" dirty="0">
                <a:latin typeface="Consolas" panose="020B0609020204030204" pitchFamily="49" charset="0"/>
              </a:rPr>
              <a:t> </a:t>
            </a:r>
            <a:r>
              <a:rPr lang="en-CA" dirty="0" smtClean="0">
                <a:latin typeface="Consolas" panose="020B0609020204030204" pitchFamily="49" charset="0"/>
              </a:rPr>
              <a:t>*</a:t>
            </a:r>
            <a:r>
              <a:rPr lang="en-CA" b="1" dirty="0" err="1" smtClean="0">
                <a:solidFill>
                  <a:srgbClr val="FF0000"/>
                </a:solidFill>
                <a:latin typeface="Consolas" panose="020B0609020204030204" pitchFamily="49" charset="0"/>
              </a:rPr>
              <a:t>const</a:t>
            </a:r>
            <a:r>
              <a:rPr lang="en-CA" dirty="0" smtClean="0">
                <a:latin typeface="Consolas" panose="020B0609020204030204" pitchFamily="49" charset="0"/>
              </a:rPr>
              <a:t> </a:t>
            </a:r>
            <a:r>
              <a:rPr lang="en-CA" dirty="0" err="1">
                <a:latin typeface="Consolas" panose="020B0609020204030204" pitchFamily="49" charset="0"/>
              </a:rPr>
              <a:t>p_x</a:t>
            </a:r>
            <a:r>
              <a:rPr lang="en-CA" dirty="0">
                <a:latin typeface="Consolas" panose="020B0609020204030204" pitchFamily="49" charset="0"/>
              </a:rPr>
              <a:t>{&amp;x};</a:t>
            </a:r>
          </a:p>
          <a:p>
            <a:pPr marL="800100" lvl="2" indent="0">
              <a:buNone/>
            </a:pPr>
            <a:endParaRPr lang="en-CA" dirty="0">
              <a:latin typeface="Consolas" panose="020B0609020204030204" pitchFamily="49" charset="0"/>
            </a:endParaRPr>
          </a:p>
          <a:p>
            <a:pPr marL="800100" lvl="2" indent="0">
              <a:buNone/>
            </a:pPr>
            <a:r>
              <a:rPr lang="en-CA" dirty="0">
                <a:latin typeface="Consolas" panose="020B0609020204030204" pitchFamily="49" charset="0"/>
              </a:rPr>
              <a:t>    // DISALLOWED: Change the address held in </a:t>
            </a:r>
            <a:r>
              <a:rPr lang="en-CA" dirty="0" err="1">
                <a:latin typeface="Consolas" panose="020B0609020204030204" pitchFamily="49" charset="0"/>
              </a:rPr>
              <a:t>p_x</a:t>
            </a:r>
            <a:r>
              <a:rPr lang="en-CA" dirty="0">
                <a:latin typeface="Consolas" panose="020B0609020204030204" pitchFamily="49" charset="0"/>
              </a:rPr>
              <a:t>.</a:t>
            </a:r>
          </a:p>
          <a:p>
            <a:pPr marL="800100" lvl="2" indent="0">
              <a:buNone/>
            </a:pPr>
            <a:r>
              <a:rPr lang="en-CA" dirty="0">
                <a:latin typeface="Consolas" panose="020B0609020204030204" pitchFamily="49" charset="0"/>
              </a:rPr>
              <a:t>    </a:t>
            </a:r>
            <a:r>
              <a:rPr lang="en-CA" dirty="0" err="1">
                <a:latin typeface="Consolas" panose="020B0609020204030204" pitchFamily="49" charset="0"/>
              </a:rPr>
              <a:t>std</a:t>
            </a:r>
            <a:r>
              <a:rPr lang="en-CA" dirty="0">
                <a:latin typeface="Consolas" panose="020B0609020204030204" pitchFamily="49" charset="0"/>
              </a:rPr>
              <a:t>::</a:t>
            </a:r>
            <a:r>
              <a:rPr lang="en-CA" dirty="0" err="1">
                <a:latin typeface="Consolas" panose="020B0609020204030204" pitchFamily="49" charset="0"/>
              </a:rPr>
              <a:t>cout</a:t>
            </a:r>
            <a:r>
              <a:rPr lang="en-CA" dirty="0">
                <a:latin typeface="Consolas" panose="020B0609020204030204" pitchFamily="49" charset="0"/>
              </a:rPr>
              <a:t> &lt;&lt; </a:t>
            </a:r>
            <a:r>
              <a:rPr lang="en-CA" dirty="0" err="1">
                <a:latin typeface="Consolas" panose="020B0609020204030204" pitchFamily="49" charset="0"/>
              </a:rPr>
              <a:t>p_x</a:t>
            </a:r>
            <a:r>
              <a:rPr lang="en-CA" dirty="0">
                <a:latin typeface="Consolas" panose="020B0609020204030204" pitchFamily="49" charset="0"/>
              </a:rPr>
              <a:t> &lt;&lt; " : " &lt;&lt; &amp;x &lt;&lt; </a:t>
            </a:r>
            <a:r>
              <a:rPr lang="en-CA" dirty="0" err="1">
                <a:latin typeface="Consolas" panose="020B0609020204030204" pitchFamily="49" charset="0"/>
              </a:rPr>
              <a:t>std</a:t>
            </a:r>
            <a:r>
              <a:rPr lang="en-CA" dirty="0">
                <a:latin typeface="Consolas" panose="020B0609020204030204" pitchFamily="49" charset="0"/>
              </a:rPr>
              <a:t>::</a:t>
            </a:r>
            <a:r>
              <a:rPr lang="en-CA" dirty="0" err="1">
                <a:latin typeface="Consolas" panose="020B0609020204030204" pitchFamily="49" charset="0"/>
              </a:rPr>
              <a:t>endl</a:t>
            </a:r>
            <a:r>
              <a:rPr lang="en-CA" dirty="0">
                <a:latin typeface="Consolas" panose="020B0609020204030204" pitchFamily="49" charset="0"/>
              </a:rPr>
              <a:t>;</a:t>
            </a:r>
          </a:p>
          <a:p>
            <a:pPr marL="800100" lvl="2" indent="0">
              <a:buNone/>
            </a:pPr>
            <a:r>
              <a:rPr lang="en-CA" dirty="0">
                <a:latin typeface="Consolas" panose="020B0609020204030204" pitchFamily="49" charset="0"/>
              </a:rPr>
              <a:t>    </a:t>
            </a:r>
            <a:r>
              <a:rPr lang="en-CA" b="1" dirty="0" err="1">
                <a:solidFill>
                  <a:srgbClr val="FF0000"/>
                </a:solidFill>
                <a:latin typeface="Consolas" panose="020B0609020204030204" pitchFamily="49" charset="0"/>
              </a:rPr>
              <a:t>p_x</a:t>
            </a:r>
            <a:r>
              <a:rPr lang="en-CA" b="1" dirty="0">
                <a:solidFill>
                  <a:srgbClr val="FF0000"/>
                </a:solidFill>
                <a:latin typeface="Consolas" panose="020B0609020204030204" pitchFamily="49" charset="0"/>
              </a:rPr>
              <a:t> = &amp;y;</a:t>
            </a:r>
          </a:p>
          <a:p>
            <a:pPr marL="800100" lvl="2" indent="0">
              <a:buNone/>
            </a:pPr>
            <a:r>
              <a:rPr lang="en-CA" dirty="0">
                <a:latin typeface="Consolas" panose="020B0609020204030204" pitchFamily="49" charset="0"/>
              </a:rPr>
              <a:t>    </a:t>
            </a:r>
            <a:r>
              <a:rPr lang="en-CA" dirty="0" err="1">
                <a:latin typeface="Consolas" panose="020B0609020204030204" pitchFamily="49" charset="0"/>
              </a:rPr>
              <a:t>std</a:t>
            </a:r>
            <a:r>
              <a:rPr lang="en-CA" dirty="0">
                <a:latin typeface="Consolas" panose="020B0609020204030204" pitchFamily="49" charset="0"/>
              </a:rPr>
              <a:t>::</a:t>
            </a:r>
            <a:r>
              <a:rPr lang="en-CA" dirty="0" err="1">
                <a:latin typeface="Consolas" panose="020B0609020204030204" pitchFamily="49" charset="0"/>
              </a:rPr>
              <a:t>cout</a:t>
            </a:r>
            <a:r>
              <a:rPr lang="en-CA" dirty="0">
                <a:latin typeface="Consolas" panose="020B0609020204030204" pitchFamily="49" charset="0"/>
              </a:rPr>
              <a:t> &lt;&lt; </a:t>
            </a:r>
            <a:r>
              <a:rPr lang="en-CA" dirty="0" err="1">
                <a:latin typeface="Consolas" panose="020B0609020204030204" pitchFamily="49" charset="0"/>
              </a:rPr>
              <a:t>p_x</a:t>
            </a:r>
            <a:r>
              <a:rPr lang="en-CA" dirty="0">
                <a:latin typeface="Consolas" panose="020B0609020204030204" pitchFamily="49" charset="0"/>
              </a:rPr>
              <a:t> &lt;&lt; " : " &lt;&lt; &amp;y &lt;&lt; </a:t>
            </a:r>
            <a:r>
              <a:rPr lang="en-CA" dirty="0" err="1">
                <a:latin typeface="Consolas" panose="020B0609020204030204" pitchFamily="49" charset="0"/>
              </a:rPr>
              <a:t>std</a:t>
            </a:r>
            <a:r>
              <a:rPr lang="en-CA" dirty="0">
                <a:latin typeface="Consolas" panose="020B0609020204030204" pitchFamily="49" charset="0"/>
              </a:rPr>
              <a:t>::</a:t>
            </a:r>
            <a:r>
              <a:rPr lang="en-CA" dirty="0" err="1">
                <a:latin typeface="Consolas" panose="020B0609020204030204" pitchFamily="49" charset="0"/>
              </a:rPr>
              <a:t>endl</a:t>
            </a:r>
            <a:r>
              <a:rPr lang="en-CA" dirty="0">
                <a:latin typeface="Consolas" panose="020B0609020204030204" pitchFamily="49" charset="0"/>
              </a:rPr>
              <a:t>;</a:t>
            </a:r>
          </a:p>
          <a:p>
            <a:pPr marL="800100" lvl="2" indent="0">
              <a:buNone/>
            </a:pPr>
            <a:endParaRPr lang="en-CA" dirty="0">
              <a:latin typeface="Consolas" panose="020B0609020204030204" pitchFamily="49" charset="0"/>
            </a:endParaRPr>
          </a:p>
          <a:p>
            <a:pPr marL="800100" lvl="2" indent="0">
              <a:buNone/>
            </a:pPr>
            <a:r>
              <a:rPr lang="en-CA" dirty="0">
                <a:latin typeface="Consolas" panose="020B0609020204030204" pitchFamily="49" charset="0"/>
              </a:rPr>
              <a:t>    return 0;</a:t>
            </a:r>
          </a:p>
          <a:p>
            <a:pPr marL="800100" lvl="2" indent="0">
              <a:buNone/>
            </a:pPr>
            <a:r>
              <a:rPr lang="en-CA" dirty="0">
                <a:latin typeface="Consolas" panose="020B0609020204030204" pitchFamily="49" charset="0"/>
              </a:rPr>
              <a:t>}</a:t>
            </a:r>
          </a:p>
          <a:p>
            <a:endParaRPr lang="en-CA" dirty="0" smtClean="0">
              <a:latin typeface="Consolas" panose="020B0609020204030204" pitchFamily="49" charset="0"/>
            </a:endParaRPr>
          </a:p>
          <a:p>
            <a:endParaRPr lang="en-CA" dirty="0" smtClean="0">
              <a:latin typeface="Consolas" panose="020B0609020204030204" pitchFamily="49" charset="0"/>
            </a:endParaRPr>
          </a:p>
          <a:p>
            <a:pPr marL="0" indent="0">
              <a:buNone/>
            </a:pPr>
            <a:endParaRPr lang="en-CA" dirty="0" smtClean="0"/>
          </a:p>
        </p:txBody>
      </p:sp>
      <p:sp>
        <p:nvSpPr>
          <p:cNvPr id="4" name="Rectangle 3"/>
          <p:cNvSpPr/>
          <p:nvPr/>
        </p:nvSpPr>
        <p:spPr>
          <a:xfrm>
            <a:off x="1475656" y="5787261"/>
            <a:ext cx="8064896" cy="1169551"/>
          </a:xfrm>
          <a:prstGeom prst="rect">
            <a:avLst/>
          </a:prstGeom>
        </p:spPr>
        <p:txBody>
          <a:bodyPr wrap="square">
            <a:spAutoFit/>
          </a:bodyPr>
          <a:lstStyle/>
          <a:p>
            <a:r>
              <a:rPr lang="en-CA" sz="1400" dirty="0" smtClean="0">
                <a:solidFill>
                  <a:srgbClr val="0070C0"/>
                </a:solidFill>
                <a:latin typeface="Consolas" panose="020B0609020204030204" pitchFamily="49" charset="0"/>
              </a:rPr>
              <a:t>Output:</a:t>
            </a:r>
          </a:p>
          <a:p>
            <a:pPr lvl="1"/>
            <a:r>
              <a:rPr lang="en-US" sz="1400" dirty="0">
                <a:solidFill>
                  <a:srgbClr val="0070C0"/>
                </a:solidFill>
                <a:latin typeface="Consolas" panose="020B0609020204030204" pitchFamily="49" charset="0"/>
              </a:rPr>
              <a:t>pointer-const.cpp: In function ‘</a:t>
            </a:r>
            <a:r>
              <a:rPr lang="en-US" sz="1400" dirty="0" err="1">
                <a:solidFill>
                  <a:srgbClr val="0070C0"/>
                </a:solidFill>
                <a:latin typeface="Consolas" panose="020B0609020204030204" pitchFamily="49" charset="0"/>
              </a:rPr>
              <a:t>int</a:t>
            </a:r>
            <a:r>
              <a:rPr lang="en-US" sz="1400" dirty="0">
                <a:solidFill>
                  <a:srgbClr val="0070C0"/>
                </a:solidFill>
                <a:latin typeface="Consolas" panose="020B0609020204030204" pitchFamily="49" charset="0"/>
              </a:rPr>
              <a:t> main()’:</a:t>
            </a:r>
          </a:p>
          <a:p>
            <a:pPr lvl="1"/>
            <a:r>
              <a:rPr lang="en-US" sz="1400" dirty="0">
                <a:solidFill>
                  <a:srgbClr val="0070C0"/>
                </a:solidFill>
                <a:latin typeface="Consolas" panose="020B0609020204030204" pitchFamily="49" charset="0"/>
              </a:rPr>
              <a:t>pointer-const.cpp:13:9: error: assignment of read-only variable ‘</a:t>
            </a:r>
            <a:r>
              <a:rPr lang="en-US" sz="1400" dirty="0" err="1">
                <a:solidFill>
                  <a:srgbClr val="0070C0"/>
                </a:solidFill>
                <a:latin typeface="Consolas" panose="020B0609020204030204" pitchFamily="49" charset="0"/>
              </a:rPr>
              <a:t>p_x</a:t>
            </a:r>
            <a:r>
              <a:rPr lang="en-US" sz="1400" dirty="0">
                <a:solidFill>
                  <a:srgbClr val="0070C0"/>
                </a:solidFill>
                <a:latin typeface="Consolas" panose="020B0609020204030204" pitchFamily="49" charset="0"/>
              </a:rPr>
              <a:t>’</a:t>
            </a:r>
          </a:p>
          <a:p>
            <a:pPr lvl="1"/>
            <a:r>
              <a:rPr lang="en-US" sz="1400" dirty="0">
                <a:solidFill>
                  <a:srgbClr val="0070C0"/>
                </a:solidFill>
                <a:latin typeface="Consolas" panose="020B0609020204030204" pitchFamily="49" charset="0"/>
              </a:rPr>
              <a:t>     </a:t>
            </a:r>
            <a:r>
              <a:rPr lang="en-US" sz="1400" dirty="0" err="1">
                <a:solidFill>
                  <a:srgbClr val="0070C0"/>
                </a:solidFill>
                <a:latin typeface="Consolas" panose="020B0609020204030204" pitchFamily="49" charset="0"/>
              </a:rPr>
              <a:t>p_x</a:t>
            </a:r>
            <a:r>
              <a:rPr lang="en-US" sz="1400" dirty="0">
                <a:solidFill>
                  <a:srgbClr val="0070C0"/>
                </a:solidFill>
                <a:latin typeface="Consolas" panose="020B0609020204030204" pitchFamily="49" charset="0"/>
              </a:rPr>
              <a:t> = &amp;y;</a:t>
            </a:r>
          </a:p>
          <a:p>
            <a:pPr lvl="1"/>
            <a:r>
              <a:rPr lang="en-US" sz="1400" dirty="0">
                <a:solidFill>
                  <a:srgbClr val="0070C0"/>
                </a:solidFill>
                <a:latin typeface="Consolas" panose="020B0609020204030204" pitchFamily="49" charset="0"/>
              </a:rPr>
              <a:t>         </a:t>
            </a:r>
            <a:r>
              <a:rPr lang="en-US" sz="1400" dirty="0" smtClean="0">
                <a:solidFill>
                  <a:srgbClr val="0070C0"/>
                </a:solidFill>
                <a:latin typeface="Consolas" panose="020B0609020204030204" pitchFamily="49" charset="0"/>
              </a:rPr>
              <a:t>^</a:t>
            </a:r>
            <a:endParaRPr lang="en-US" sz="1400"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3571707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Disallow changes to address held in pointer and value of variable</a:t>
            </a:r>
            <a:endParaRPr lang="en-CA" dirty="0"/>
          </a:p>
        </p:txBody>
      </p:sp>
      <p:sp>
        <p:nvSpPr>
          <p:cNvPr id="3" name="Content Placeholder 2"/>
          <p:cNvSpPr>
            <a:spLocks noGrp="1"/>
          </p:cNvSpPr>
          <p:nvPr>
            <p:ph idx="1"/>
          </p:nvPr>
        </p:nvSpPr>
        <p:spPr/>
        <p:txBody>
          <a:bodyPr>
            <a:normAutofit fontScale="77500" lnSpcReduction="20000"/>
          </a:bodyPr>
          <a:lstStyle/>
          <a:p>
            <a:pPr marL="800100" lvl="2" indent="0">
              <a:buNone/>
            </a:pPr>
            <a:r>
              <a:rPr lang="en-CA" dirty="0" err="1" smtClean="0">
                <a:latin typeface="Consolas" panose="020B0609020204030204" pitchFamily="49" charset="0"/>
              </a:rPr>
              <a:t>int</a:t>
            </a:r>
            <a:r>
              <a:rPr lang="en-CA" dirty="0" smtClean="0">
                <a:latin typeface="Consolas" panose="020B0609020204030204" pitchFamily="49" charset="0"/>
              </a:rPr>
              <a:t> </a:t>
            </a:r>
            <a:r>
              <a:rPr lang="en-CA" dirty="0">
                <a:latin typeface="Consolas" panose="020B0609020204030204" pitchFamily="49" charset="0"/>
              </a:rPr>
              <a:t>main() {</a:t>
            </a:r>
          </a:p>
          <a:p>
            <a:pPr marL="800100" lvl="2" indent="0">
              <a:buNone/>
            </a:pPr>
            <a:endParaRPr lang="en-CA" dirty="0">
              <a:latin typeface="Consolas" panose="020B0609020204030204" pitchFamily="49" charset="0"/>
            </a:endParaRPr>
          </a:p>
          <a:p>
            <a:pPr marL="800100" lvl="2" indent="0">
              <a:buNone/>
            </a:pPr>
            <a:r>
              <a:rPr lang="en-CA" dirty="0">
                <a:latin typeface="Consolas" panose="020B0609020204030204" pitchFamily="49" charset="0"/>
              </a:rPr>
              <a:t>    </a:t>
            </a:r>
            <a:r>
              <a:rPr lang="en-CA" dirty="0" err="1">
                <a:latin typeface="Consolas" panose="020B0609020204030204" pitchFamily="49" charset="0"/>
              </a:rPr>
              <a:t>int</a:t>
            </a:r>
            <a:r>
              <a:rPr lang="en-CA" dirty="0">
                <a:latin typeface="Consolas" panose="020B0609020204030204" pitchFamily="49" charset="0"/>
              </a:rPr>
              <a:t> x{42};</a:t>
            </a:r>
          </a:p>
          <a:p>
            <a:pPr marL="800100" lvl="2" indent="0">
              <a:buNone/>
            </a:pPr>
            <a:r>
              <a:rPr lang="en-CA" dirty="0">
                <a:latin typeface="Consolas" panose="020B0609020204030204" pitchFamily="49" charset="0"/>
              </a:rPr>
              <a:t>    </a:t>
            </a:r>
            <a:r>
              <a:rPr lang="en-CA" dirty="0" err="1">
                <a:latin typeface="Consolas" panose="020B0609020204030204" pitchFamily="49" charset="0"/>
              </a:rPr>
              <a:t>int</a:t>
            </a:r>
            <a:r>
              <a:rPr lang="en-CA" dirty="0">
                <a:latin typeface="Consolas" panose="020B0609020204030204" pitchFamily="49" charset="0"/>
              </a:rPr>
              <a:t> y{33};</a:t>
            </a:r>
          </a:p>
          <a:p>
            <a:pPr marL="800100" lvl="2" indent="0">
              <a:buNone/>
            </a:pPr>
            <a:endParaRPr lang="en-CA" dirty="0">
              <a:latin typeface="Consolas" panose="020B0609020204030204" pitchFamily="49" charset="0"/>
            </a:endParaRPr>
          </a:p>
          <a:p>
            <a:pPr marL="800100" lvl="2" indent="0">
              <a:buNone/>
            </a:pPr>
            <a:r>
              <a:rPr lang="en-CA" dirty="0">
                <a:latin typeface="Consolas" panose="020B0609020204030204" pitchFamily="49" charset="0"/>
              </a:rPr>
              <a:t>    // READ: Constant pointer to constant integer.</a:t>
            </a:r>
          </a:p>
          <a:p>
            <a:pPr marL="800100" lvl="2" indent="0">
              <a:buNone/>
            </a:pPr>
            <a:r>
              <a:rPr lang="en-CA" dirty="0">
                <a:latin typeface="Consolas" panose="020B0609020204030204" pitchFamily="49" charset="0"/>
              </a:rPr>
              <a:t>    </a:t>
            </a:r>
            <a:r>
              <a:rPr lang="en-CA" dirty="0" err="1">
                <a:latin typeface="Consolas" panose="020B0609020204030204" pitchFamily="49" charset="0"/>
              </a:rPr>
              <a:t>int</a:t>
            </a:r>
            <a:r>
              <a:rPr lang="en-CA" dirty="0">
                <a:latin typeface="Consolas" panose="020B0609020204030204" pitchFamily="49" charset="0"/>
              </a:rPr>
              <a:t> </a:t>
            </a:r>
            <a:r>
              <a:rPr lang="en-CA" b="1" dirty="0" err="1">
                <a:solidFill>
                  <a:srgbClr val="FF0000"/>
                </a:solidFill>
                <a:latin typeface="Consolas" panose="020B0609020204030204" pitchFamily="49" charset="0"/>
              </a:rPr>
              <a:t>const</a:t>
            </a:r>
            <a:r>
              <a:rPr lang="en-CA" dirty="0">
                <a:latin typeface="Consolas" panose="020B0609020204030204" pitchFamily="49" charset="0"/>
              </a:rPr>
              <a:t> *</a:t>
            </a:r>
            <a:r>
              <a:rPr lang="en-CA" b="1" dirty="0" err="1">
                <a:solidFill>
                  <a:srgbClr val="FF0000"/>
                </a:solidFill>
                <a:latin typeface="Consolas" panose="020B0609020204030204" pitchFamily="49" charset="0"/>
              </a:rPr>
              <a:t>const</a:t>
            </a:r>
            <a:r>
              <a:rPr lang="en-CA" dirty="0">
                <a:latin typeface="Consolas" panose="020B0609020204030204" pitchFamily="49" charset="0"/>
              </a:rPr>
              <a:t> </a:t>
            </a:r>
            <a:r>
              <a:rPr lang="en-CA" dirty="0" err="1">
                <a:latin typeface="Consolas" panose="020B0609020204030204" pitchFamily="49" charset="0"/>
              </a:rPr>
              <a:t>p_x</a:t>
            </a:r>
            <a:r>
              <a:rPr lang="en-CA" dirty="0">
                <a:latin typeface="Consolas" panose="020B0609020204030204" pitchFamily="49" charset="0"/>
              </a:rPr>
              <a:t>{&amp;x};</a:t>
            </a:r>
          </a:p>
          <a:p>
            <a:pPr marL="800100" lvl="2" indent="0">
              <a:buNone/>
            </a:pPr>
            <a:endParaRPr lang="en-CA" dirty="0">
              <a:latin typeface="Consolas" panose="020B0609020204030204" pitchFamily="49" charset="0"/>
            </a:endParaRPr>
          </a:p>
          <a:p>
            <a:pPr marL="800100" lvl="2" indent="0">
              <a:buNone/>
            </a:pPr>
            <a:r>
              <a:rPr lang="en-CA" dirty="0">
                <a:latin typeface="Consolas" panose="020B0609020204030204" pitchFamily="49" charset="0"/>
              </a:rPr>
              <a:t>    // DISALLOWED: Change the address held in </a:t>
            </a:r>
            <a:r>
              <a:rPr lang="en-CA" dirty="0" err="1">
                <a:latin typeface="Consolas" panose="020B0609020204030204" pitchFamily="49" charset="0"/>
              </a:rPr>
              <a:t>p_x</a:t>
            </a:r>
            <a:r>
              <a:rPr lang="en-CA" dirty="0">
                <a:latin typeface="Consolas" panose="020B0609020204030204" pitchFamily="49" charset="0"/>
              </a:rPr>
              <a:t>.</a:t>
            </a:r>
          </a:p>
          <a:p>
            <a:pPr marL="800100" lvl="2" indent="0">
              <a:buNone/>
            </a:pPr>
            <a:r>
              <a:rPr lang="en-CA" dirty="0">
                <a:latin typeface="Consolas" panose="020B0609020204030204" pitchFamily="49" charset="0"/>
              </a:rPr>
              <a:t>    </a:t>
            </a:r>
            <a:r>
              <a:rPr lang="en-CA" dirty="0" err="1">
                <a:latin typeface="Consolas" panose="020B0609020204030204" pitchFamily="49" charset="0"/>
              </a:rPr>
              <a:t>std</a:t>
            </a:r>
            <a:r>
              <a:rPr lang="en-CA" dirty="0">
                <a:latin typeface="Consolas" panose="020B0609020204030204" pitchFamily="49" charset="0"/>
              </a:rPr>
              <a:t>::</a:t>
            </a:r>
            <a:r>
              <a:rPr lang="en-CA" dirty="0" err="1">
                <a:latin typeface="Consolas" panose="020B0609020204030204" pitchFamily="49" charset="0"/>
              </a:rPr>
              <a:t>cout</a:t>
            </a:r>
            <a:r>
              <a:rPr lang="en-CA" dirty="0">
                <a:latin typeface="Consolas" panose="020B0609020204030204" pitchFamily="49" charset="0"/>
              </a:rPr>
              <a:t> &lt;&lt; </a:t>
            </a:r>
            <a:r>
              <a:rPr lang="en-CA" dirty="0" err="1">
                <a:latin typeface="Consolas" panose="020B0609020204030204" pitchFamily="49" charset="0"/>
              </a:rPr>
              <a:t>p_x</a:t>
            </a:r>
            <a:r>
              <a:rPr lang="en-CA" dirty="0">
                <a:latin typeface="Consolas" panose="020B0609020204030204" pitchFamily="49" charset="0"/>
              </a:rPr>
              <a:t> &lt;&lt; " : " &lt;&lt; &amp;x &lt;&lt; </a:t>
            </a:r>
            <a:r>
              <a:rPr lang="en-CA" dirty="0" err="1">
                <a:latin typeface="Consolas" panose="020B0609020204030204" pitchFamily="49" charset="0"/>
              </a:rPr>
              <a:t>std</a:t>
            </a:r>
            <a:r>
              <a:rPr lang="en-CA" dirty="0">
                <a:latin typeface="Consolas" panose="020B0609020204030204" pitchFamily="49" charset="0"/>
              </a:rPr>
              <a:t>::</a:t>
            </a:r>
            <a:r>
              <a:rPr lang="en-CA" dirty="0" err="1">
                <a:latin typeface="Consolas" panose="020B0609020204030204" pitchFamily="49" charset="0"/>
              </a:rPr>
              <a:t>endl</a:t>
            </a:r>
            <a:r>
              <a:rPr lang="en-CA" dirty="0">
                <a:latin typeface="Consolas" panose="020B0609020204030204" pitchFamily="49" charset="0"/>
              </a:rPr>
              <a:t>;</a:t>
            </a:r>
          </a:p>
          <a:p>
            <a:pPr marL="800100" lvl="2" indent="0">
              <a:buNone/>
            </a:pPr>
            <a:r>
              <a:rPr lang="en-CA" dirty="0">
                <a:latin typeface="Consolas" panose="020B0609020204030204" pitchFamily="49" charset="0"/>
              </a:rPr>
              <a:t>    </a:t>
            </a:r>
            <a:r>
              <a:rPr lang="en-CA" b="1" dirty="0" err="1">
                <a:solidFill>
                  <a:srgbClr val="FF0000"/>
                </a:solidFill>
                <a:latin typeface="Consolas" panose="020B0609020204030204" pitchFamily="49" charset="0"/>
              </a:rPr>
              <a:t>p_x</a:t>
            </a:r>
            <a:r>
              <a:rPr lang="en-CA" b="1" dirty="0">
                <a:solidFill>
                  <a:srgbClr val="FF0000"/>
                </a:solidFill>
                <a:latin typeface="Consolas" panose="020B0609020204030204" pitchFamily="49" charset="0"/>
              </a:rPr>
              <a:t> = &amp;y;</a:t>
            </a:r>
          </a:p>
          <a:p>
            <a:pPr marL="800100" lvl="2" indent="0">
              <a:buNone/>
            </a:pPr>
            <a:r>
              <a:rPr lang="en-CA" dirty="0">
                <a:latin typeface="Consolas" panose="020B0609020204030204" pitchFamily="49" charset="0"/>
              </a:rPr>
              <a:t>    </a:t>
            </a:r>
            <a:r>
              <a:rPr lang="en-CA" dirty="0" err="1">
                <a:latin typeface="Consolas" panose="020B0609020204030204" pitchFamily="49" charset="0"/>
              </a:rPr>
              <a:t>std</a:t>
            </a:r>
            <a:r>
              <a:rPr lang="en-CA" dirty="0">
                <a:latin typeface="Consolas" panose="020B0609020204030204" pitchFamily="49" charset="0"/>
              </a:rPr>
              <a:t>::</a:t>
            </a:r>
            <a:r>
              <a:rPr lang="en-CA" dirty="0" err="1">
                <a:latin typeface="Consolas" panose="020B0609020204030204" pitchFamily="49" charset="0"/>
              </a:rPr>
              <a:t>cout</a:t>
            </a:r>
            <a:r>
              <a:rPr lang="en-CA" dirty="0">
                <a:latin typeface="Consolas" panose="020B0609020204030204" pitchFamily="49" charset="0"/>
              </a:rPr>
              <a:t> &lt;&lt; </a:t>
            </a:r>
            <a:r>
              <a:rPr lang="en-CA" dirty="0" err="1">
                <a:latin typeface="Consolas" panose="020B0609020204030204" pitchFamily="49" charset="0"/>
              </a:rPr>
              <a:t>p_x</a:t>
            </a:r>
            <a:r>
              <a:rPr lang="en-CA" dirty="0">
                <a:latin typeface="Consolas" panose="020B0609020204030204" pitchFamily="49" charset="0"/>
              </a:rPr>
              <a:t> &lt;&lt; " : " &lt;&lt; &amp;y &lt;&lt; </a:t>
            </a:r>
            <a:r>
              <a:rPr lang="en-CA" dirty="0" err="1">
                <a:latin typeface="Consolas" panose="020B0609020204030204" pitchFamily="49" charset="0"/>
              </a:rPr>
              <a:t>std</a:t>
            </a:r>
            <a:r>
              <a:rPr lang="en-CA" dirty="0">
                <a:latin typeface="Consolas" panose="020B0609020204030204" pitchFamily="49" charset="0"/>
              </a:rPr>
              <a:t>::</a:t>
            </a:r>
            <a:r>
              <a:rPr lang="en-CA" dirty="0" err="1">
                <a:latin typeface="Consolas" panose="020B0609020204030204" pitchFamily="49" charset="0"/>
              </a:rPr>
              <a:t>endl</a:t>
            </a:r>
            <a:r>
              <a:rPr lang="en-CA" dirty="0">
                <a:latin typeface="Consolas" panose="020B0609020204030204" pitchFamily="49" charset="0"/>
              </a:rPr>
              <a:t>;</a:t>
            </a:r>
          </a:p>
          <a:p>
            <a:pPr marL="800100" lvl="2" indent="0">
              <a:buNone/>
            </a:pPr>
            <a:endParaRPr lang="en-CA" dirty="0">
              <a:latin typeface="Consolas" panose="020B0609020204030204" pitchFamily="49" charset="0"/>
            </a:endParaRPr>
          </a:p>
          <a:p>
            <a:pPr marL="800100" lvl="2" indent="0">
              <a:buNone/>
            </a:pPr>
            <a:r>
              <a:rPr lang="en-CA" dirty="0">
                <a:latin typeface="Consolas" panose="020B0609020204030204" pitchFamily="49" charset="0"/>
              </a:rPr>
              <a:t>    // DISALLOWED: Change the </a:t>
            </a:r>
            <a:r>
              <a:rPr lang="en-CA" dirty="0" smtClean="0">
                <a:latin typeface="Consolas" panose="020B0609020204030204" pitchFamily="49" charset="0"/>
              </a:rPr>
              <a:t>value of variable pointed to by </a:t>
            </a:r>
            <a:r>
              <a:rPr lang="en-CA" dirty="0" err="1" smtClean="0">
                <a:latin typeface="Consolas" panose="020B0609020204030204" pitchFamily="49" charset="0"/>
              </a:rPr>
              <a:t>p_x</a:t>
            </a:r>
            <a:r>
              <a:rPr lang="en-CA" dirty="0" smtClean="0">
                <a:latin typeface="Consolas" panose="020B0609020204030204" pitchFamily="49" charset="0"/>
              </a:rPr>
              <a:t>.</a:t>
            </a:r>
            <a:endParaRPr lang="en-CA" dirty="0">
              <a:latin typeface="Consolas" panose="020B0609020204030204" pitchFamily="49" charset="0"/>
            </a:endParaRPr>
          </a:p>
          <a:p>
            <a:pPr marL="800100" lvl="2" indent="0">
              <a:buNone/>
            </a:pPr>
            <a:r>
              <a:rPr lang="en-CA" dirty="0">
                <a:latin typeface="Consolas" panose="020B0609020204030204" pitchFamily="49" charset="0"/>
              </a:rPr>
              <a:t>    </a:t>
            </a:r>
            <a:r>
              <a:rPr lang="en-CA" dirty="0" err="1">
                <a:latin typeface="Consolas" panose="020B0609020204030204" pitchFamily="49" charset="0"/>
              </a:rPr>
              <a:t>std</a:t>
            </a:r>
            <a:r>
              <a:rPr lang="en-CA" dirty="0">
                <a:latin typeface="Consolas" panose="020B0609020204030204" pitchFamily="49" charset="0"/>
              </a:rPr>
              <a:t>::</a:t>
            </a:r>
            <a:r>
              <a:rPr lang="en-CA" dirty="0" err="1">
                <a:latin typeface="Consolas" panose="020B0609020204030204" pitchFamily="49" charset="0"/>
              </a:rPr>
              <a:t>cout</a:t>
            </a:r>
            <a:r>
              <a:rPr lang="en-CA" dirty="0">
                <a:latin typeface="Consolas" panose="020B0609020204030204" pitchFamily="49" charset="0"/>
              </a:rPr>
              <a:t> &lt;&lt; </a:t>
            </a:r>
            <a:r>
              <a:rPr lang="en-CA" dirty="0" err="1">
                <a:latin typeface="Consolas" panose="020B0609020204030204" pitchFamily="49" charset="0"/>
              </a:rPr>
              <a:t>p_x</a:t>
            </a:r>
            <a:r>
              <a:rPr lang="en-CA" dirty="0">
                <a:latin typeface="Consolas" panose="020B0609020204030204" pitchFamily="49" charset="0"/>
              </a:rPr>
              <a:t> &lt;&lt; " : " &lt;&lt; &amp;x &lt;&lt; </a:t>
            </a:r>
            <a:r>
              <a:rPr lang="en-CA" dirty="0" err="1">
                <a:latin typeface="Consolas" panose="020B0609020204030204" pitchFamily="49" charset="0"/>
              </a:rPr>
              <a:t>std</a:t>
            </a:r>
            <a:r>
              <a:rPr lang="en-CA" dirty="0">
                <a:latin typeface="Consolas" panose="020B0609020204030204" pitchFamily="49" charset="0"/>
              </a:rPr>
              <a:t>::</a:t>
            </a:r>
            <a:r>
              <a:rPr lang="en-CA" dirty="0" err="1">
                <a:latin typeface="Consolas" panose="020B0609020204030204" pitchFamily="49" charset="0"/>
              </a:rPr>
              <a:t>endl</a:t>
            </a:r>
            <a:r>
              <a:rPr lang="en-CA" dirty="0">
                <a:latin typeface="Consolas" panose="020B0609020204030204" pitchFamily="49" charset="0"/>
              </a:rPr>
              <a:t>;</a:t>
            </a:r>
          </a:p>
          <a:p>
            <a:pPr marL="800100" lvl="2" indent="0">
              <a:buNone/>
            </a:pPr>
            <a:r>
              <a:rPr lang="en-CA" dirty="0">
                <a:latin typeface="Consolas" panose="020B0609020204030204" pitchFamily="49" charset="0"/>
              </a:rPr>
              <a:t>   </a:t>
            </a:r>
            <a:r>
              <a:rPr lang="en-CA" dirty="0">
                <a:solidFill>
                  <a:srgbClr val="FF0000"/>
                </a:solidFill>
                <a:latin typeface="Consolas" panose="020B0609020204030204" pitchFamily="49" charset="0"/>
              </a:rPr>
              <a:t> </a:t>
            </a:r>
            <a:r>
              <a:rPr lang="en-CA" dirty="0" smtClean="0">
                <a:solidFill>
                  <a:srgbClr val="FF0000"/>
                </a:solidFill>
                <a:latin typeface="Consolas" panose="020B0609020204030204" pitchFamily="49" charset="0"/>
              </a:rPr>
              <a:t>*</a:t>
            </a:r>
            <a:r>
              <a:rPr lang="en-CA" dirty="0" err="1" smtClean="0">
                <a:solidFill>
                  <a:srgbClr val="FF0000"/>
                </a:solidFill>
                <a:latin typeface="Consolas" panose="020B0609020204030204" pitchFamily="49" charset="0"/>
              </a:rPr>
              <a:t>p</a:t>
            </a:r>
            <a:r>
              <a:rPr lang="en-CA" b="1" dirty="0" err="1" smtClean="0">
                <a:solidFill>
                  <a:srgbClr val="FF0000"/>
                </a:solidFill>
                <a:latin typeface="Consolas" panose="020B0609020204030204" pitchFamily="49" charset="0"/>
              </a:rPr>
              <a:t>_x</a:t>
            </a:r>
            <a:r>
              <a:rPr lang="en-CA" b="1" dirty="0" smtClean="0">
                <a:solidFill>
                  <a:srgbClr val="FF0000"/>
                </a:solidFill>
                <a:latin typeface="Consolas" panose="020B0609020204030204" pitchFamily="49" charset="0"/>
              </a:rPr>
              <a:t> </a:t>
            </a:r>
            <a:r>
              <a:rPr lang="en-CA" b="1" dirty="0">
                <a:solidFill>
                  <a:srgbClr val="FF0000"/>
                </a:solidFill>
                <a:latin typeface="Consolas" panose="020B0609020204030204" pitchFamily="49" charset="0"/>
              </a:rPr>
              <a:t>= </a:t>
            </a:r>
            <a:r>
              <a:rPr lang="en-CA" b="1" dirty="0" smtClean="0">
                <a:solidFill>
                  <a:srgbClr val="FF0000"/>
                </a:solidFill>
                <a:latin typeface="Consolas" panose="020B0609020204030204" pitchFamily="49" charset="0"/>
              </a:rPr>
              <a:t>22;</a:t>
            </a:r>
            <a:endParaRPr lang="en-CA" b="1" dirty="0">
              <a:solidFill>
                <a:srgbClr val="FF0000"/>
              </a:solidFill>
              <a:latin typeface="Consolas" panose="020B0609020204030204" pitchFamily="49" charset="0"/>
            </a:endParaRPr>
          </a:p>
          <a:p>
            <a:pPr marL="800100" lvl="2" indent="0">
              <a:buNone/>
            </a:pPr>
            <a:r>
              <a:rPr lang="en-CA" dirty="0">
                <a:latin typeface="Consolas" panose="020B0609020204030204" pitchFamily="49" charset="0"/>
              </a:rPr>
              <a:t>    </a:t>
            </a:r>
            <a:r>
              <a:rPr lang="en-CA" dirty="0" err="1">
                <a:latin typeface="Consolas" panose="020B0609020204030204" pitchFamily="49" charset="0"/>
              </a:rPr>
              <a:t>std</a:t>
            </a:r>
            <a:r>
              <a:rPr lang="en-CA" dirty="0">
                <a:latin typeface="Consolas" panose="020B0609020204030204" pitchFamily="49" charset="0"/>
              </a:rPr>
              <a:t>::</a:t>
            </a:r>
            <a:r>
              <a:rPr lang="en-CA" dirty="0" err="1">
                <a:latin typeface="Consolas" panose="020B0609020204030204" pitchFamily="49" charset="0"/>
              </a:rPr>
              <a:t>cout</a:t>
            </a:r>
            <a:r>
              <a:rPr lang="en-CA" dirty="0">
                <a:latin typeface="Consolas" panose="020B0609020204030204" pitchFamily="49" charset="0"/>
              </a:rPr>
              <a:t> &lt;&lt; </a:t>
            </a:r>
            <a:r>
              <a:rPr lang="en-CA" dirty="0" err="1">
                <a:latin typeface="Consolas" panose="020B0609020204030204" pitchFamily="49" charset="0"/>
              </a:rPr>
              <a:t>p_x</a:t>
            </a:r>
            <a:r>
              <a:rPr lang="en-CA" dirty="0">
                <a:latin typeface="Consolas" panose="020B0609020204030204" pitchFamily="49" charset="0"/>
              </a:rPr>
              <a:t> &lt;&lt; " : " &lt;&lt; </a:t>
            </a:r>
            <a:r>
              <a:rPr lang="en-CA" dirty="0" smtClean="0">
                <a:latin typeface="Consolas" panose="020B0609020204030204" pitchFamily="49" charset="0"/>
              </a:rPr>
              <a:t>&amp;x </a:t>
            </a:r>
            <a:r>
              <a:rPr lang="en-CA" dirty="0">
                <a:latin typeface="Consolas" panose="020B0609020204030204" pitchFamily="49" charset="0"/>
              </a:rPr>
              <a:t>&lt;&lt; </a:t>
            </a:r>
            <a:r>
              <a:rPr lang="en-CA" dirty="0" err="1">
                <a:latin typeface="Consolas" panose="020B0609020204030204" pitchFamily="49" charset="0"/>
              </a:rPr>
              <a:t>std</a:t>
            </a:r>
            <a:r>
              <a:rPr lang="en-CA" dirty="0">
                <a:latin typeface="Consolas" panose="020B0609020204030204" pitchFamily="49" charset="0"/>
              </a:rPr>
              <a:t>::</a:t>
            </a:r>
            <a:r>
              <a:rPr lang="en-CA" dirty="0" err="1">
                <a:latin typeface="Consolas" panose="020B0609020204030204" pitchFamily="49" charset="0"/>
              </a:rPr>
              <a:t>endl</a:t>
            </a:r>
            <a:r>
              <a:rPr lang="en-CA" dirty="0">
                <a:latin typeface="Consolas" panose="020B0609020204030204" pitchFamily="49" charset="0"/>
              </a:rPr>
              <a:t>;</a:t>
            </a:r>
          </a:p>
          <a:p>
            <a:pPr marL="800100" lvl="2" indent="0">
              <a:buNone/>
            </a:pPr>
            <a:endParaRPr lang="en-CA" dirty="0">
              <a:latin typeface="Consolas" panose="020B0609020204030204" pitchFamily="49" charset="0"/>
            </a:endParaRPr>
          </a:p>
          <a:p>
            <a:pPr marL="800100" lvl="2" indent="0">
              <a:buNone/>
            </a:pPr>
            <a:r>
              <a:rPr lang="en-CA" dirty="0">
                <a:latin typeface="Consolas" panose="020B0609020204030204" pitchFamily="49" charset="0"/>
              </a:rPr>
              <a:t>    return 0;</a:t>
            </a:r>
          </a:p>
          <a:p>
            <a:pPr marL="800100" lvl="2" indent="0">
              <a:buNone/>
            </a:pPr>
            <a:r>
              <a:rPr lang="en-CA" dirty="0">
                <a:latin typeface="Consolas" panose="020B0609020204030204" pitchFamily="49" charset="0"/>
              </a:rPr>
              <a:t>}</a:t>
            </a:r>
          </a:p>
          <a:p>
            <a:pPr marL="0" indent="0">
              <a:buNone/>
            </a:pPr>
            <a:endParaRPr lang="en-CA" dirty="0" smtClean="0">
              <a:latin typeface="Consolas" panose="020B0609020204030204" pitchFamily="49" charset="0"/>
            </a:endParaRPr>
          </a:p>
          <a:p>
            <a:endParaRPr lang="en-CA" dirty="0" smtClean="0">
              <a:latin typeface="Consolas" panose="020B0609020204030204" pitchFamily="49" charset="0"/>
            </a:endParaRPr>
          </a:p>
          <a:p>
            <a:pPr marL="0" indent="0">
              <a:buNone/>
            </a:pPr>
            <a:endParaRPr lang="en-CA" dirty="0" smtClean="0"/>
          </a:p>
        </p:txBody>
      </p:sp>
      <p:sp>
        <p:nvSpPr>
          <p:cNvPr id="4" name="Rectangle 3"/>
          <p:cNvSpPr/>
          <p:nvPr/>
        </p:nvSpPr>
        <p:spPr>
          <a:xfrm>
            <a:off x="1475656" y="5589240"/>
            <a:ext cx="8064896" cy="1200329"/>
          </a:xfrm>
          <a:prstGeom prst="rect">
            <a:avLst/>
          </a:prstGeom>
        </p:spPr>
        <p:txBody>
          <a:bodyPr wrap="square">
            <a:spAutoFit/>
          </a:bodyPr>
          <a:lstStyle/>
          <a:p>
            <a:r>
              <a:rPr lang="en-CA" sz="1200" dirty="0" smtClean="0">
                <a:solidFill>
                  <a:srgbClr val="0070C0"/>
                </a:solidFill>
                <a:latin typeface="Consolas" panose="020B0609020204030204" pitchFamily="49" charset="0"/>
              </a:rPr>
              <a:t>Output:</a:t>
            </a:r>
          </a:p>
          <a:p>
            <a:pPr lvl="1"/>
            <a:r>
              <a:rPr lang="en-US" sz="1200" dirty="0">
                <a:solidFill>
                  <a:srgbClr val="0070C0"/>
                </a:solidFill>
                <a:latin typeface="Consolas" panose="020B0609020204030204" pitchFamily="49" charset="0"/>
              </a:rPr>
              <a:t>pointer-const.cpp:13:9: error: assignment of read-only variable ‘</a:t>
            </a:r>
            <a:r>
              <a:rPr lang="en-US" sz="1200" dirty="0" err="1">
                <a:solidFill>
                  <a:srgbClr val="0070C0"/>
                </a:solidFill>
                <a:latin typeface="Consolas" panose="020B0609020204030204" pitchFamily="49" charset="0"/>
              </a:rPr>
              <a:t>p_x</a:t>
            </a:r>
            <a:r>
              <a:rPr lang="en-US" sz="1200" dirty="0">
                <a:solidFill>
                  <a:srgbClr val="0070C0"/>
                </a:solidFill>
                <a:latin typeface="Consolas" panose="020B0609020204030204" pitchFamily="49" charset="0"/>
              </a:rPr>
              <a:t>’</a:t>
            </a:r>
          </a:p>
          <a:p>
            <a:pPr lvl="1"/>
            <a:r>
              <a:rPr lang="en-US" sz="1200" dirty="0">
                <a:solidFill>
                  <a:srgbClr val="0070C0"/>
                </a:solidFill>
                <a:latin typeface="Consolas" panose="020B0609020204030204" pitchFamily="49" charset="0"/>
              </a:rPr>
              <a:t>     </a:t>
            </a:r>
            <a:r>
              <a:rPr lang="en-US" sz="1200" dirty="0" err="1">
                <a:solidFill>
                  <a:srgbClr val="0070C0"/>
                </a:solidFill>
                <a:latin typeface="Consolas" panose="020B0609020204030204" pitchFamily="49" charset="0"/>
              </a:rPr>
              <a:t>p_x</a:t>
            </a:r>
            <a:r>
              <a:rPr lang="en-US" sz="1200" dirty="0">
                <a:solidFill>
                  <a:srgbClr val="0070C0"/>
                </a:solidFill>
                <a:latin typeface="Consolas" panose="020B0609020204030204" pitchFamily="49" charset="0"/>
              </a:rPr>
              <a:t> = &amp;y;</a:t>
            </a:r>
          </a:p>
          <a:p>
            <a:pPr lvl="1"/>
            <a:r>
              <a:rPr lang="en-US" sz="1200" dirty="0">
                <a:solidFill>
                  <a:srgbClr val="0070C0"/>
                </a:solidFill>
                <a:latin typeface="Consolas" panose="020B0609020204030204" pitchFamily="49" charset="0"/>
              </a:rPr>
              <a:t>         ^</a:t>
            </a:r>
          </a:p>
          <a:p>
            <a:pPr lvl="1"/>
            <a:r>
              <a:rPr lang="en-US" sz="1200" dirty="0">
                <a:solidFill>
                  <a:srgbClr val="0070C0"/>
                </a:solidFill>
                <a:latin typeface="Consolas" panose="020B0609020204030204" pitchFamily="49" charset="0"/>
              </a:rPr>
              <a:t>pointer-const.cpp:18:9: error: assignment of read-only location ‘* </a:t>
            </a:r>
            <a:r>
              <a:rPr lang="en-US" sz="1200" dirty="0" err="1">
                <a:solidFill>
                  <a:srgbClr val="0070C0"/>
                </a:solidFill>
                <a:latin typeface="Consolas" panose="020B0609020204030204" pitchFamily="49" charset="0"/>
              </a:rPr>
              <a:t>p_x</a:t>
            </a:r>
            <a:r>
              <a:rPr lang="en-US" sz="1200" dirty="0">
                <a:solidFill>
                  <a:srgbClr val="0070C0"/>
                </a:solidFill>
                <a:latin typeface="Consolas" panose="020B0609020204030204" pitchFamily="49" charset="0"/>
              </a:rPr>
              <a:t>’</a:t>
            </a:r>
          </a:p>
          <a:p>
            <a:pPr lvl="1"/>
            <a:r>
              <a:rPr lang="en-US" sz="1200" dirty="0">
                <a:solidFill>
                  <a:srgbClr val="0070C0"/>
                </a:solidFill>
                <a:latin typeface="Consolas" panose="020B0609020204030204" pitchFamily="49" charset="0"/>
              </a:rPr>
              <a:t>     *</a:t>
            </a:r>
            <a:r>
              <a:rPr lang="en-US" sz="1200" dirty="0" err="1">
                <a:solidFill>
                  <a:srgbClr val="0070C0"/>
                </a:solidFill>
                <a:latin typeface="Consolas" panose="020B0609020204030204" pitchFamily="49" charset="0"/>
              </a:rPr>
              <a:t>p_x</a:t>
            </a:r>
            <a:r>
              <a:rPr lang="en-US" sz="1200" dirty="0">
                <a:solidFill>
                  <a:srgbClr val="0070C0"/>
                </a:solidFill>
                <a:latin typeface="Consolas" panose="020B0609020204030204" pitchFamily="49" charset="0"/>
              </a:rPr>
              <a:t> = 22</a:t>
            </a:r>
            <a:r>
              <a:rPr lang="en-US" sz="1200" dirty="0" smtClean="0">
                <a:solidFill>
                  <a:srgbClr val="0070C0"/>
                </a:solidFill>
                <a:latin typeface="Consolas" panose="020B0609020204030204" pitchFamily="49" charset="0"/>
              </a:rPr>
              <a:t>;</a:t>
            </a:r>
            <a:endParaRPr lang="en-US" sz="1200"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2727977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these declarations</a:t>
            </a:r>
            <a:endParaRPr lang="en-CA" dirty="0">
              <a:latin typeface="Consolas" panose="020B0609020204030204" pitchFamily="49" charset="0"/>
            </a:endParaRPr>
          </a:p>
        </p:txBody>
      </p:sp>
      <p:sp>
        <p:nvSpPr>
          <p:cNvPr id="3" name="Content Placeholder 2"/>
          <p:cNvSpPr>
            <a:spLocks noGrp="1"/>
          </p:cNvSpPr>
          <p:nvPr>
            <p:ph idx="1"/>
          </p:nvPr>
        </p:nvSpPr>
        <p:spPr/>
        <p:txBody>
          <a:bodyPr/>
          <a:lstStyle/>
          <a:p>
            <a:r>
              <a:rPr lang="en-US" dirty="0" smtClean="0"/>
              <a:t>Read the declaration</a:t>
            </a:r>
          </a:p>
          <a:p>
            <a:pPr marL="800100" lvl="2" indent="0">
              <a:buNone/>
            </a:pPr>
            <a:r>
              <a:rPr lang="en-CA" dirty="0" smtClean="0">
                <a:latin typeface="Consolas" panose="020B0609020204030204" pitchFamily="49" charset="0"/>
              </a:rPr>
              <a:t>	</a:t>
            </a:r>
            <a:r>
              <a:rPr lang="en-CA" dirty="0" err="1" smtClean="0">
                <a:latin typeface="Consolas" panose="020B0609020204030204" pitchFamily="49" charset="0"/>
              </a:rPr>
              <a:t>int</a:t>
            </a:r>
            <a:r>
              <a:rPr lang="en-CA" dirty="0" smtClean="0">
                <a:latin typeface="Consolas" panose="020B0609020204030204" pitchFamily="49" charset="0"/>
              </a:rPr>
              <a:t> </a:t>
            </a:r>
            <a:r>
              <a:rPr lang="en-CA" b="1" dirty="0" err="1">
                <a:solidFill>
                  <a:srgbClr val="FF0000"/>
                </a:solidFill>
                <a:latin typeface="Consolas" panose="020B0609020204030204" pitchFamily="49" charset="0"/>
              </a:rPr>
              <a:t>const</a:t>
            </a:r>
            <a:r>
              <a:rPr lang="en-CA" dirty="0">
                <a:latin typeface="Consolas" panose="020B0609020204030204" pitchFamily="49" charset="0"/>
              </a:rPr>
              <a:t> *</a:t>
            </a:r>
            <a:r>
              <a:rPr lang="en-CA" dirty="0" err="1" smtClean="0">
                <a:latin typeface="Consolas" panose="020B0609020204030204" pitchFamily="49" charset="0"/>
              </a:rPr>
              <a:t>p_x</a:t>
            </a:r>
            <a:r>
              <a:rPr lang="en-CA" dirty="0" smtClean="0">
                <a:latin typeface="Consolas" panose="020B0609020204030204" pitchFamily="49" charset="0"/>
              </a:rPr>
              <a:t>{ … };</a:t>
            </a:r>
            <a:endParaRPr lang="en-US" dirty="0"/>
          </a:p>
          <a:p>
            <a:pPr marL="0" indent="0">
              <a:buNone/>
            </a:pPr>
            <a:r>
              <a:rPr lang="en-US" dirty="0" smtClean="0"/>
              <a:t>      as saying </a:t>
            </a:r>
            <a:r>
              <a:rPr lang="en-US" i="1" dirty="0" smtClean="0"/>
              <a:t>“what is at the address </a:t>
            </a:r>
            <a:r>
              <a:rPr lang="en-US" dirty="0" err="1" smtClean="0">
                <a:latin typeface="Consolas" panose="020B0609020204030204" pitchFamily="49" charset="0"/>
              </a:rPr>
              <a:t>p_x</a:t>
            </a:r>
            <a:r>
              <a:rPr lang="en-US" i="1" dirty="0" smtClean="0"/>
              <a:t> is constant”</a:t>
            </a:r>
          </a:p>
          <a:p>
            <a:pPr marL="0" indent="0">
              <a:buNone/>
            </a:pPr>
            <a:endParaRPr lang="en-US" i="1" dirty="0"/>
          </a:p>
          <a:p>
            <a:r>
              <a:rPr lang="en-US" dirty="0"/>
              <a:t>Read the declaration</a:t>
            </a:r>
          </a:p>
          <a:p>
            <a:pPr marL="800100" lvl="2" indent="0">
              <a:buNone/>
            </a:pPr>
            <a:r>
              <a:rPr lang="en-CA" dirty="0">
                <a:latin typeface="Consolas" panose="020B0609020204030204" pitchFamily="49" charset="0"/>
              </a:rPr>
              <a:t>	</a:t>
            </a:r>
            <a:r>
              <a:rPr lang="en-CA" dirty="0" err="1">
                <a:latin typeface="Consolas" panose="020B0609020204030204" pitchFamily="49" charset="0"/>
              </a:rPr>
              <a:t>int</a:t>
            </a:r>
            <a:r>
              <a:rPr lang="en-CA" dirty="0">
                <a:latin typeface="Consolas" panose="020B0609020204030204" pitchFamily="49" charset="0"/>
              </a:rPr>
              <a:t> </a:t>
            </a:r>
            <a:r>
              <a:rPr lang="en-CA" dirty="0" smtClean="0">
                <a:latin typeface="Consolas" panose="020B0609020204030204" pitchFamily="49" charset="0"/>
              </a:rPr>
              <a:t>*</a:t>
            </a:r>
            <a:r>
              <a:rPr lang="en-CA" b="1" dirty="0" err="1" smtClean="0">
                <a:solidFill>
                  <a:srgbClr val="FF0000"/>
                </a:solidFill>
                <a:latin typeface="Consolas" panose="020B0609020204030204" pitchFamily="49" charset="0"/>
              </a:rPr>
              <a:t>const</a:t>
            </a:r>
            <a:r>
              <a:rPr lang="en-CA" dirty="0" smtClean="0">
                <a:latin typeface="Consolas" panose="020B0609020204030204" pitchFamily="49" charset="0"/>
              </a:rPr>
              <a:t> </a:t>
            </a:r>
            <a:r>
              <a:rPr lang="en-CA" dirty="0" err="1" smtClean="0">
                <a:latin typeface="Consolas" panose="020B0609020204030204" pitchFamily="49" charset="0"/>
              </a:rPr>
              <a:t>p_x</a:t>
            </a:r>
            <a:r>
              <a:rPr lang="en-CA" dirty="0">
                <a:latin typeface="Consolas" panose="020B0609020204030204" pitchFamily="49" charset="0"/>
              </a:rPr>
              <a:t>{ … };</a:t>
            </a:r>
            <a:endParaRPr lang="en-US" dirty="0"/>
          </a:p>
          <a:p>
            <a:pPr marL="0" indent="0">
              <a:buNone/>
            </a:pPr>
            <a:r>
              <a:rPr lang="en-US" dirty="0"/>
              <a:t>      as saying </a:t>
            </a:r>
            <a:r>
              <a:rPr lang="en-US" i="1" dirty="0" smtClean="0"/>
              <a:t>“the pointer </a:t>
            </a:r>
            <a:r>
              <a:rPr lang="en-US" dirty="0" err="1">
                <a:latin typeface="Consolas" panose="020B0609020204030204" pitchFamily="49" charset="0"/>
              </a:rPr>
              <a:t>p_x</a:t>
            </a:r>
            <a:r>
              <a:rPr lang="en-US" i="1" dirty="0"/>
              <a:t> is constant”</a:t>
            </a:r>
            <a:endParaRPr lang="en-US" dirty="0"/>
          </a:p>
          <a:p>
            <a:endParaRPr lang="en-US" dirty="0" smtClean="0"/>
          </a:p>
          <a:p>
            <a:r>
              <a:rPr lang="en-US" dirty="0" smtClean="0"/>
              <a:t>Finally, </a:t>
            </a:r>
            <a:r>
              <a:rPr lang="en-US" dirty="0"/>
              <a:t>r</a:t>
            </a:r>
            <a:r>
              <a:rPr lang="en-US" dirty="0" smtClean="0"/>
              <a:t>ead </a:t>
            </a:r>
            <a:r>
              <a:rPr lang="en-US" dirty="0"/>
              <a:t>the declaration</a:t>
            </a:r>
          </a:p>
          <a:p>
            <a:pPr marL="800100" lvl="2" indent="0">
              <a:buNone/>
            </a:pPr>
            <a:r>
              <a:rPr lang="en-CA" dirty="0">
                <a:latin typeface="Consolas" panose="020B0609020204030204" pitchFamily="49" charset="0"/>
              </a:rPr>
              <a:t>	</a:t>
            </a:r>
            <a:r>
              <a:rPr lang="en-CA" dirty="0" err="1">
                <a:latin typeface="Consolas" panose="020B0609020204030204" pitchFamily="49" charset="0"/>
              </a:rPr>
              <a:t>int</a:t>
            </a:r>
            <a:r>
              <a:rPr lang="en-CA" dirty="0">
                <a:latin typeface="Consolas" panose="020B0609020204030204" pitchFamily="49" charset="0"/>
              </a:rPr>
              <a:t> </a:t>
            </a:r>
            <a:r>
              <a:rPr lang="en-CA" b="1" dirty="0" err="1">
                <a:solidFill>
                  <a:srgbClr val="FF0000"/>
                </a:solidFill>
                <a:latin typeface="Consolas" panose="020B0609020204030204" pitchFamily="49" charset="0"/>
              </a:rPr>
              <a:t>const</a:t>
            </a:r>
            <a:r>
              <a:rPr lang="en-CA" dirty="0">
                <a:latin typeface="Consolas" panose="020B0609020204030204" pitchFamily="49" charset="0"/>
              </a:rPr>
              <a:t> </a:t>
            </a:r>
            <a:r>
              <a:rPr lang="en-CA" dirty="0" smtClean="0">
                <a:latin typeface="Consolas" panose="020B0609020204030204" pitchFamily="49" charset="0"/>
              </a:rPr>
              <a:t>*</a:t>
            </a:r>
            <a:r>
              <a:rPr lang="en-CA" b="1" dirty="0" err="1" smtClean="0">
                <a:solidFill>
                  <a:srgbClr val="FF0000"/>
                </a:solidFill>
                <a:latin typeface="Consolas" panose="020B0609020204030204" pitchFamily="49" charset="0"/>
              </a:rPr>
              <a:t>const</a:t>
            </a:r>
            <a:r>
              <a:rPr lang="en-CA" dirty="0" smtClean="0">
                <a:latin typeface="Consolas" panose="020B0609020204030204" pitchFamily="49" charset="0"/>
              </a:rPr>
              <a:t> </a:t>
            </a:r>
            <a:r>
              <a:rPr lang="en-CA" dirty="0" err="1" smtClean="0">
                <a:latin typeface="Consolas" panose="020B0609020204030204" pitchFamily="49" charset="0"/>
              </a:rPr>
              <a:t>p_x</a:t>
            </a:r>
            <a:r>
              <a:rPr lang="en-CA" dirty="0">
                <a:latin typeface="Consolas" panose="020B0609020204030204" pitchFamily="49" charset="0"/>
              </a:rPr>
              <a:t>{ … };</a:t>
            </a:r>
            <a:endParaRPr lang="en-US" dirty="0"/>
          </a:p>
          <a:p>
            <a:pPr marL="0" indent="0">
              <a:buNone/>
            </a:pPr>
            <a:r>
              <a:rPr lang="en-US" dirty="0"/>
              <a:t>      as saying </a:t>
            </a:r>
            <a:r>
              <a:rPr lang="en-US" i="1" dirty="0" smtClean="0"/>
              <a:t>“the pointer </a:t>
            </a:r>
            <a:r>
              <a:rPr lang="en-US" dirty="0" err="1">
                <a:latin typeface="Consolas" panose="020B0609020204030204" pitchFamily="49" charset="0"/>
              </a:rPr>
              <a:t>p_x</a:t>
            </a:r>
            <a:r>
              <a:rPr lang="en-US" i="1" dirty="0" smtClean="0"/>
              <a:t> and what is at</a:t>
            </a:r>
          </a:p>
          <a:p>
            <a:pPr marL="0" indent="0">
              <a:buNone/>
            </a:pPr>
            <a:r>
              <a:rPr lang="en-US" i="1" dirty="0"/>
              <a:t> </a:t>
            </a:r>
            <a:r>
              <a:rPr lang="en-US" i="1" dirty="0" smtClean="0"/>
              <a:t>                        that </a:t>
            </a:r>
            <a:r>
              <a:rPr lang="en-US" i="1" dirty="0"/>
              <a:t>address </a:t>
            </a:r>
            <a:r>
              <a:rPr lang="en-US" i="1" dirty="0" smtClean="0"/>
              <a:t>are both </a:t>
            </a:r>
            <a:r>
              <a:rPr lang="en-US" i="1" dirty="0"/>
              <a:t>constant</a:t>
            </a:r>
            <a:r>
              <a:rPr lang="en-US" i="1" dirty="0" smtClean="0"/>
              <a:t>”</a:t>
            </a:r>
            <a:endParaRPr lang="en-US" i="1" dirty="0"/>
          </a:p>
        </p:txBody>
      </p:sp>
    </p:spTree>
    <p:extLst>
      <p:ext uri="{BB962C8B-B14F-4D97-AF65-F5344CB8AC3E}">
        <p14:creationId xmlns:p14="http://schemas.microsoft.com/office/powerpoint/2010/main" val="233097462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81042</TotalTime>
  <Words>999</Words>
  <Application>Microsoft Office PowerPoint</Application>
  <PresentationFormat>On-screen Show (4:3)</PresentationFormat>
  <Paragraphs>159</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ＭＳ Ｐゴシック</vt:lpstr>
      <vt:lpstr>Arial</vt:lpstr>
      <vt:lpstr>Calibri</vt:lpstr>
      <vt:lpstr>Consolas</vt:lpstr>
      <vt:lpstr>Constantia</vt:lpstr>
      <vt:lpstr>Georgia</vt:lpstr>
      <vt:lpstr>Times New Roman</vt:lpstr>
      <vt:lpstr>Custom Design</vt:lpstr>
      <vt:lpstr>Protecting pointers</vt:lpstr>
      <vt:lpstr>Outline</vt:lpstr>
      <vt:lpstr>Revisiting pointers</vt:lpstr>
      <vt:lpstr>Revisiting const</vt:lpstr>
      <vt:lpstr>Disallow changes to value of variable</vt:lpstr>
      <vt:lpstr>Disallow changes to value of variable</vt:lpstr>
      <vt:lpstr>Disallow changes to address held in pointer</vt:lpstr>
      <vt:lpstr>Disallow changes to address held in pointer and value of variable</vt:lpstr>
      <vt:lpstr>Reading these declarations</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1440</cp:revision>
  <dcterms:created xsi:type="dcterms:W3CDTF">2009-09-11T23:00:44Z</dcterms:created>
  <dcterms:modified xsi:type="dcterms:W3CDTF">2019-07-08T20:46:01Z</dcterms:modified>
</cp:coreProperties>
</file>